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1"/>
  </p:sldMasterIdLst>
  <p:notesMasterIdLst>
    <p:notesMasterId r:id="rId27"/>
  </p:notesMasterIdLst>
  <p:sldIdLst>
    <p:sldId id="256" r:id="rId2"/>
    <p:sldId id="297" r:id="rId3"/>
    <p:sldId id="265" r:id="rId4"/>
    <p:sldId id="257" r:id="rId5"/>
    <p:sldId id="298" r:id="rId6"/>
    <p:sldId id="261" r:id="rId7"/>
    <p:sldId id="263" r:id="rId8"/>
    <p:sldId id="271" r:id="rId9"/>
    <p:sldId id="306" r:id="rId10"/>
    <p:sldId id="314" r:id="rId11"/>
    <p:sldId id="302" r:id="rId12"/>
    <p:sldId id="315" r:id="rId13"/>
    <p:sldId id="316" r:id="rId14"/>
    <p:sldId id="317" r:id="rId15"/>
    <p:sldId id="308" r:id="rId16"/>
    <p:sldId id="318" r:id="rId17"/>
    <p:sldId id="301" r:id="rId18"/>
    <p:sldId id="299" r:id="rId19"/>
    <p:sldId id="305" r:id="rId20"/>
    <p:sldId id="310" r:id="rId21"/>
    <p:sldId id="311" r:id="rId22"/>
    <p:sldId id="303" r:id="rId23"/>
    <p:sldId id="312" r:id="rId24"/>
    <p:sldId id="313" r:id="rId25"/>
    <p:sldId id="309" r:id="rId2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BE1C011-1945-49D7-89B2-0DE12A4E9BAA}">
  <a:tblStyle styleId="{5BE1C011-1945-49D7-89B2-0DE12A4E9BA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332D64C-8942-42BA-92D0-258D979DEA1F}"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6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g24035795cc3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1" name="Google Shape;1251;g24035795cc3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Interestingly, the validation scores themselves</a:t>
            </a:r>
            <a:r>
              <a:rPr lang="en-US" baseline="0" dirty="0" smtClean="0"/>
              <a:t> were superior for density one mile, not the train-</a:t>
            </a:r>
            <a:r>
              <a:rPr lang="en-US" baseline="0" dirty="0" err="1" smtClean="0"/>
              <a:t>val</a:t>
            </a:r>
            <a:r>
              <a:rPr lang="en-US" baseline="0" dirty="0" smtClean="0"/>
              <a:t> set, except for the Lasso model. Ridge was only chosen possibly as a superior model based on MAPE. Like with distance, Ridge is more clearly seen as a superior model based on the test set. </a:t>
            </a:r>
            <a:endParaRPr lang="en-US" dirty="0"/>
          </a:p>
        </p:txBody>
      </p:sp>
    </p:spTree>
    <p:extLst>
      <p:ext uri="{BB962C8B-B14F-4D97-AF65-F5344CB8AC3E}">
        <p14:creationId xmlns:p14="http://schemas.microsoft.com/office/powerpoint/2010/main" val="5385202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three mile scores</a:t>
            </a:r>
            <a:r>
              <a:rPr lang="en-US" baseline="0" dirty="0" smtClean="0"/>
              <a:t> are closer to the distance scores, with the caveat that the test set has the random forest model coming out as superior compared to the </a:t>
            </a:r>
            <a:r>
              <a:rPr lang="en-US" baseline="0" dirty="0" err="1" smtClean="0"/>
              <a:t>XGBoost</a:t>
            </a:r>
            <a:r>
              <a:rPr lang="en-US" baseline="0" dirty="0" smtClean="0"/>
              <a:t>. Otherwise, the train-</a:t>
            </a:r>
            <a:r>
              <a:rPr lang="en-US" baseline="0" dirty="0" err="1" smtClean="0"/>
              <a:t>val</a:t>
            </a:r>
            <a:r>
              <a:rPr lang="en-US" baseline="0" dirty="0" smtClean="0"/>
              <a:t> set is still overwhelmingly superior. </a:t>
            </a:r>
            <a:endParaRPr lang="en-US" dirty="0"/>
          </a:p>
        </p:txBody>
      </p:sp>
    </p:spTree>
    <p:extLst>
      <p:ext uri="{BB962C8B-B14F-4D97-AF65-F5344CB8AC3E}">
        <p14:creationId xmlns:p14="http://schemas.microsoft.com/office/powerpoint/2010/main" val="849633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three mile log-transformed results give similar findings</a:t>
            </a:r>
            <a:r>
              <a:rPr lang="en-US" baseline="0" dirty="0" smtClean="0"/>
              <a:t> to the one-mile results, with the validation set having the highest scores. Unlike with the one mile, Ridge is more clearly the superior model for both the train-</a:t>
            </a:r>
            <a:r>
              <a:rPr lang="en-US" baseline="0" dirty="0" err="1" smtClean="0"/>
              <a:t>val</a:t>
            </a:r>
            <a:r>
              <a:rPr lang="en-US" baseline="0" dirty="0" smtClean="0"/>
              <a:t> set and the test set. </a:t>
            </a:r>
            <a:endParaRPr lang="en-US" dirty="0"/>
          </a:p>
        </p:txBody>
      </p:sp>
    </p:spTree>
    <p:extLst>
      <p:ext uri="{BB962C8B-B14F-4D97-AF65-F5344CB8AC3E}">
        <p14:creationId xmlns:p14="http://schemas.microsoft.com/office/powerpoint/2010/main" val="2389563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scores prove</a:t>
            </a:r>
            <a:r>
              <a:rPr lang="en-US" baseline="0" dirty="0" smtClean="0"/>
              <a:t> to be progressive, where, as the radius increases in value, the scores also increase. Density three is close in value to the distance values, but density five proves to have the highest scores and the best models. </a:t>
            </a:r>
            <a:endParaRPr lang="en-US" dirty="0"/>
          </a:p>
        </p:txBody>
      </p:sp>
    </p:spTree>
    <p:extLst>
      <p:ext uri="{BB962C8B-B14F-4D97-AF65-F5344CB8AC3E}">
        <p14:creationId xmlns:p14="http://schemas.microsoft.com/office/powerpoint/2010/main" val="10403172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Continuing the trend, the validation set was superior to all</a:t>
            </a:r>
            <a:r>
              <a:rPr lang="en-US" baseline="0" dirty="0" smtClean="0"/>
              <a:t> other sets, with the exception of the Lasso. Ridge was the superior model. </a:t>
            </a:r>
            <a:endParaRPr lang="en-US" dirty="0"/>
          </a:p>
        </p:txBody>
      </p:sp>
    </p:spTree>
    <p:extLst>
      <p:ext uri="{BB962C8B-B14F-4D97-AF65-F5344CB8AC3E}">
        <p14:creationId xmlns:p14="http://schemas.microsoft.com/office/powerpoint/2010/main" val="366892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Lasso regression applies a penalty on the absolute size of coefficients. As alpha increases:</a:t>
            </a:r>
          </a:p>
          <a:p>
            <a:r>
              <a:rPr lang="en-US" dirty="0" smtClean="0"/>
              <a:t>Features with weaker or redundant relationships to the target variable are penalized more quickly, so their coefficients shrink to zero at lower alpha values.</a:t>
            </a:r>
          </a:p>
          <a:p>
            <a:r>
              <a:rPr lang="en-US" dirty="0" smtClean="0"/>
              <a:t>Features with a stronger or more independent predictive relationship withstand the penalty longer, meaning their coefficients remain non-zero even at higher alpha values.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1" dirty="0" smtClean="0"/>
              <a:t>Therefore: If a feature’s coefficient doesn’t shrink to zero until a large alpha value, then the feature has a stronger influence. </a:t>
            </a:r>
            <a:endParaRPr lang="en-US" b="1" dirty="0" smtClean="0"/>
          </a:p>
        </p:txBody>
      </p:sp>
    </p:spTree>
    <p:extLst>
      <p:ext uri="{BB962C8B-B14F-4D97-AF65-F5344CB8AC3E}">
        <p14:creationId xmlns:p14="http://schemas.microsoft.com/office/powerpoint/2010/main" val="13682484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Perhaps having the greatest</a:t>
            </a:r>
            <a:r>
              <a:rPr lang="en-US" baseline="0" dirty="0" smtClean="0"/>
              <a:t> disparity in results, the RF model says the greatest </a:t>
            </a:r>
            <a:r>
              <a:rPr lang="en-US" baseline="0" dirty="0" err="1" smtClean="0"/>
              <a:t>importances</a:t>
            </a:r>
            <a:r>
              <a:rPr lang="en-US" baseline="0" dirty="0" smtClean="0"/>
              <a:t> are Supermarket and Wholesale, while </a:t>
            </a:r>
            <a:r>
              <a:rPr lang="en-US" baseline="0" dirty="0" err="1" smtClean="0"/>
              <a:t>XGBoost</a:t>
            </a:r>
            <a:r>
              <a:rPr lang="en-US" baseline="0" dirty="0" smtClean="0"/>
              <a:t> says it’s Wholesale and </a:t>
            </a:r>
            <a:r>
              <a:rPr lang="en-US" baseline="0" dirty="0" smtClean="0"/>
              <a:t>Supermarket. This also goes against the Lasso regression, which claimed Supercenter should be the strongest influencer of the store features.</a:t>
            </a:r>
            <a:endParaRPr lang="en-US" dirty="0"/>
          </a:p>
        </p:txBody>
      </p:sp>
    </p:spTree>
    <p:extLst>
      <p:ext uri="{BB962C8B-B14F-4D97-AF65-F5344CB8AC3E}">
        <p14:creationId xmlns:p14="http://schemas.microsoft.com/office/powerpoint/2010/main" val="9818656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Despite</a:t>
            </a:r>
            <a:r>
              <a:rPr lang="en-US" baseline="0" dirty="0" smtClean="0"/>
              <a:t> disagreeing on importance, the dependency is mostly the same except when it comes to variety store. </a:t>
            </a:r>
            <a:r>
              <a:rPr lang="en-US" baseline="0" dirty="0" smtClean="0"/>
              <a:t>It would seem that, with the exception of wholesale, having the store closer is more critically important and then there is a sharp drop in dependency.</a:t>
            </a:r>
            <a:endParaRPr lang="en-US" dirty="0"/>
          </a:p>
        </p:txBody>
      </p:sp>
    </p:spTree>
    <p:extLst>
      <p:ext uri="{BB962C8B-B14F-4D97-AF65-F5344CB8AC3E}">
        <p14:creationId xmlns:p14="http://schemas.microsoft.com/office/powerpoint/2010/main" val="27340295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Wholesale</a:t>
            </a:r>
            <a:r>
              <a:rPr lang="en-US" baseline="0" dirty="0" smtClean="0"/>
              <a:t> and supercenters consistently show as withstanding the penalty longer, therefore having a stronger influence. Yet the coefficient argues that supermarkets are the strongest influencer, at one point even being THE strongest influencer when it comes to five miles.</a:t>
            </a:r>
            <a:endParaRPr lang="en-US" dirty="0"/>
          </a:p>
        </p:txBody>
      </p:sp>
    </p:spTree>
    <p:extLst>
      <p:ext uri="{BB962C8B-B14F-4D97-AF65-F5344CB8AC3E}">
        <p14:creationId xmlns:p14="http://schemas.microsoft.com/office/powerpoint/2010/main" val="18472628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Supermarket and convenience stores</a:t>
            </a:r>
            <a:r>
              <a:rPr lang="en-US" baseline="0" dirty="0" smtClean="0"/>
              <a:t> vie for the top as the most influential factors. It seems as it approaches five, supermarkets will soon outpace even living area, as is consistent with the coefficients. </a:t>
            </a:r>
            <a:r>
              <a:rPr lang="en-US" baseline="0" dirty="0" smtClean="0"/>
              <a:t>Notably, Wholesale has almost no importance at one mile and then begins to gain some as the radius increases.</a:t>
            </a:r>
            <a:endParaRPr lang="en-US" dirty="0"/>
          </a:p>
        </p:txBody>
      </p:sp>
    </p:spTree>
    <p:extLst>
      <p:ext uri="{BB962C8B-B14F-4D97-AF65-F5344CB8AC3E}">
        <p14:creationId xmlns:p14="http://schemas.microsoft.com/office/powerpoint/2010/main" val="3105280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2"/>
        <p:cNvGrpSpPr/>
        <p:nvPr/>
      </p:nvGrpSpPr>
      <p:grpSpPr>
        <a:xfrm>
          <a:off x="0" y="0"/>
          <a:ext cx="0" cy="0"/>
          <a:chOff x="0" y="0"/>
          <a:chExt cx="0" cy="0"/>
        </a:xfrm>
      </p:grpSpPr>
      <p:sp>
        <p:nvSpPr>
          <p:cNvPr id="1653" name="Google Shape;1653;g1ff18b49f31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4" name="Google Shape;1654;g1ff18b49f31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Unlike</a:t>
            </a:r>
            <a:r>
              <a:rPr lang="en-US" baseline="0" dirty="0" smtClean="0"/>
              <a:t> Random forest plot, the five miles implies a larger importance to </a:t>
            </a:r>
            <a:r>
              <a:rPr lang="en-US" baseline="0" dirty="0" smtClean="0"/>
              <a:t>wholesale, but overall a less max importance. Furthermore, Supermarket and Convenience are kept closer together in three miles. </a:t>
            </a:r>
            <a:endParaRPr lang="en-US" dirty="0"/>
          </a:p>
        </p:txBody>
      </p:sp>
    </p:spTree>
    <p:extLst>
      <p:ext uri="{BB962C8B-B14F-4D97-AF65-F5344CB8AC3E}">
        <p14:creationId xmlns:p14="http://schemas.microsoft.com/office/powerpoint/2010/main" val="40142937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smtClean="0"/>
              <a:t>One mile seems to imply,</a:t>
            </a:r>
            <a:r>
              <a:rPr lang="en-US" baseline="0" dirty="0" smtClean="0"/>
              <a:t> for almost all features, that, as the amount increases, the dependency increases with the exception of variety store. However, we know variety store previously had noise attached to it.</a:t>
            </a:r>
            <a:endParaRPr lang="en-US" dirty="0"/>
          </a:p>
        </p:txBody>
      </p:sp>
    </p:spTree>
    <p:extLst>
      <p:ext uri="{BB962C8B-B14F-4D97-AF65-F5344CB8AC3E}">
        <p14:creationId xmlns:p14="http://schemas.microsoft.com/office/powerpoint/2010/main" val="32184509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smtClean="0"/>
              <a:t>Perhaps adding more clarity,</a:t>
            </a:r>
            <a:r>
              <a:rPr lang="en-US" baseline="0" dirty="0" smtClean="0"/>
              <a:t> it would seem that, as more stores increase around the house, the dependency increases, EXCEPT for variety store and wholesale. </a:t>
            </a:r>
            <a:r>
              <a:rPr lang="en-US" baseline="0" dirty="0" smtClean="0"/>
              <a:t>In addition, bathrooms and bedrooms seem to </a:t>
            </a:r>
            <a:r>
              <a:rPr lang="en-US" baseline="0" dirty="0" err="1" smtClean="0"/>
              <a:t>flatline</a:t>
            </a:r>
            <a:r>
              <a:rPr lang="en-US" baseline="0" dirty="0" smtClean="0"/>
              <a:t> for random forest. </a:t>
            </a:r>
            <a:endParaRPr lang="en-US" dirty="0"/>
          </a:p>
        </p:txBody>
      </p:sp>
    </p:spTree>
    <p:extLst>
      <p:ext uri="{BB962C8B-B14F-4D97-AF65-F5344CB8AC3E}">
        <p14:creationId xmlns:p14="http://schemas.microsoft.com/office/powerpoint/2010/main" val="5649406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Same applies here. </a:t>
            </a:r>
            <a:endParaRPr lang="en-US" dirty="0"/>
          </a:p>
        </p:txBody>
      </p:sp>
    </p:spTree>
    <p:extLst>
      <p:ext uri="{BB962C8B-B14F-4D97-AF65-F5344CB8AC3E}">
        <p14:creationId xmlns:p14="http://schemas.microsoft.com/office/powerpoint/2010/main" val="4236000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Google Shape;1337;g10fb8bc67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8" name="Google Shape;1338;g10fb8bc67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2"/>
        <p:cNvGrpSpPr/>
        <p:nvPr/>
      </p:nvGrpSpPr>
      <p:grpSpPr>
        <a:xfrm>
          <a:off x="0" y="0"/>
          <a:ext cx="0" cy="0"/>
          <a:chOff x="0" y="0"/>
          <a:chExt cx="0" cy="0"/>
        </a:xfrm>
      </p:grpSpPr>
      <p:sp>
        <p:nvSpPr>
          <p:cNvPr id="1503" name="Google Shape;1503;g110860aa5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4" name="Google Shape;1504;g110860aa5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3"/>
        <p:cNvGrpSpPr/>
        <p:nvPr/>
      </p:nvGrpSpPr>
      <p:grpSpPr>
        <a:xfrm>
          <a:off x="0" y="0"/>
          <a:ext cx="0" cy="0"/>
          <a:chOff x="0" y="0"/>
          <a:chExt cx="0" cy="0"/>
        </a:xfrm>
      </p:grpSpPr>
      <p:sp>
        <p:nvSpPr>
          <p:cNvPr id="1554" name="Google Shape;1554;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5" name="Google Shape;1555;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g204a31f363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7" name="Google Shape;1897;g204a31f363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Mean squared error (MSE) measures error in statistical models by using the average squared difference between observed and predicted values. Smaller value represents</a:t>
            </a:r>
            <a:r>
              <a:rPr lang="en-US" baseline="0" dirty="0" smtClean="0"/>
              <a:t> better predictive accuracy. MAPE of 0% represents perfect accuracy. ***Bolded means it’s the superior version compared between the validation and test, bolded model means it’s best model in the set.</a:t>
            </a:r>
          </a:p>
          <a:p>
            <a:endParaRPr lang="en-US" baseline="0" dirty="0" smtClean="0"/>
          </a:p>
          <a:p>
            <a:r>
              <a:rPr lang="en-US" baseline="0" dirty="0" smtClean="0"/>
              <a:t>Summary: When it came to distance, XG Boost was overwhelmingly the superior model for both the train-</a:t>
            </a:r>
            <a:r>
              <a:rPr lang="en-US" baseline="0" dirty="0" err="1" smtClean="0"/>
              <a:t>val</a:t>
            </a:r>
            <a:r>
              <a:rPr lang="en-US" baseline="0" dirty="0" smtClean="0"/>
              <a:t> set (80%) and the Test set (20%). The Train-Val set was also superior for the Random Forest model. </a:t>
            </a:r>
          </a:p>
        </p:txBody>
      </p:sp>
    </p:spTree>
    <p:extLst>
      <p:ext uri="{BB962C8B-B14F-4D97-AF65-F5344CB8AC3E}">
        <p14:creationId xmlns:p14="http://schemas.microsoft.com/office/powerpoint/2010/main" val="3021397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it came to MLR,</a:t>
            </a:r>
            <a:r>
              <a:rPr lang="en-US" baseline="0" dirty="0" smtClean="0"/>
              <a:t> the Train-Val set had a tendency to be somewhat superior, but with only a minor difference between the MLR and the Ridge regression. Ridge was chosen as superior because of the difference in MAPE. Ridge, as a model,  is more clearly seen is superior in the Test set. </a:t>
            </a:r>
            <a:endParaRPr lang="en-US" dirty="0"/>
          </a:p>
        </p:txBody>
      </p:sp>
    </p:spTree>
    <p:extLst>
      <p:ext uri="{BB962C8B-B14F-4D97-AF65-F5344CB8AC3E}">
        <p14:creationId xmlns:p14="http://schemas.microsoft.com/office/powerpoint/2010/main" val="1268747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Even for density,</a:t>
            </a:r>
            <a:r>
              <a:rPr lang="en-US" baseline="0" dirty="0" smtClean="0"/>
              <a:t> the pattern is repeated. </a:t>
            </a:r>
            <a:r>
              <a:rPr lang="en-US" baseline="0" dirty="0" err="1" smtClean="0"/>
              <a:t>XGBoost</a:t>
            </a:r>
            <a:r>
              <a:rPr lang="en-US" baseline="0" dirty="0" smtClean="0"/>
              <a:t> shows to be the superior model for both the test set and the train-</a:t>
            </a:r>
            <a:r>
              <a:rPr lang="en-US" baseline="0" dirty="0" err="1" smtClean="0"/>
              <a:t>val</a:t>
            </a:r>
            <a:r>
              <a:rPr lang="en-US" baseline="0" dirty="0" smtClean="0"/>
              <a:t> set, and the train-</a:t>
            </a:r>
            <a:r>
              <a:rPr lang="en-US" baseline="0" dirty="0" err="1" smtClean="0"/>
              <a:t>val</a:t>
            </a:r>
            <a:r>
              <a:rPr lang="en-US" baseline="0" dirty="0" smtClean="0"/>
              <a:t> set has the better scores. This trend continues to be the same for all radiuses. </a:t>
            </a:r>
            <a:endParaRPr lang="en-US" dirty="0"/>
          </a:p>
        </p:txBody>
      </p:sp>
    </p:spTree>
    <p:extLst>
      <p:ext uri="{BB962C8B-B14F-4D97-AF65-F5344CB8AC3E}">
        <p14:creationId xmlns:p14="http://schemas.microsoft.com/office/powerpoint/2010/main" val="732946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5225" y="604100"/>
            <a:ext cx="4518600" cy="3139500"/>
          </a:xfrm>
          <a:prstGeom prst="rect">
            <a:avLst/>
          </a:prstGeom>
          <a:ln>
            <a:noFill/>
          </a:ln>
        </p:spPr>
        <p:txBody>
          <a:bodyPr spcFirstLastPara="1" wrap="square" lIns="91425" tIns="91425" rIns="91425" bIns="91425" anchor="b" anchorCtr="0">
            <a:noAutofit/>
          </a:bodyPr>
          <a:lstStyle>
            <a:lvl1pPr lvl="0">
              <a:lnSpc>
                <a:spcPct val="90000"/>
              </a:lnSpc>
              <a:spcBef>
                <a:spcPts val="0"/>
              </a:spcBef>
              <a:spcAft>
                <a:spcPts val="0"/>
              </a:spcAft>
              <a:buClr>
                <a:schemeClr val="dk1"/>
              </a:buClr>
              <a:buSzPts val="5200"/>
              <a:buNone/>
              <a:defRPr sz="5500" b="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5100" y="3633175"/>
            <a:ext cx="4518600" cy="419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200"/>
              <a:buNone/>
              <a:defRPr>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cxnSp>
        <p:nvCxnSpPr>
          <p:cNvPr id="11" name="Google Shape;11;p2"/>
          <p:cNvCxnSpPr/>
          <p:nvPr/>
        </p:nvCxnSpPr>
        <p:spPr>
          <a:xfrm>
            <a:off x="505850" y="-9175"/>
            <a:ext cx="0" cy="5165400"/>
          </a:xfrm>
          <a:prstGeom prst="straightConnector1">
            <a:avLst/>
          </a:prstGeom>
          <a:noFill/>
          <a:ln w="9525" cap="flat" cmpd="sng">
            <a:solidFill>
              <a:schemeClr val="dk1"/>
            </a:solidFill>
            <a:prstDash val="solid"/>
            <a:round/>
            <a:headEnd type="none" w="med" len="med"/>
            <a:tailEnd type="none" w="med" len="med"/>
          </a:ln>
        </p:spPr>
      </p:cxnSp>
      <p:sp>
        <p:nvSpPr>
          <p:cNvPr id="12" name="Google Shape;12;p2"/>
          <p:cNvSpPr/>
          <p:nvPr/>
        </p:nvSpPr>
        <p:spPr>
          <a:xfrm>
            <a:off x="375950" y="0"/>
            <a:ext cx="259800" cy="3556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668"/>
        <p:cNvGrpSpPr/>
        <p:nvPr/>
      </p:nvGrpSpPr>
      <p:grpSpPr>
        <a:xfrm>
          <a:off x="0" y="0"/>
          <a:ext cx="0" cy="0"/>
          <a:chOff x="0" y="0"/>
          <a:chExt cx="0" cy="0"/>
        </a:xfrm>
      </p:grpSpPr>
      <p:sp>
        <p:nvSpPr>
          <p:cNvPr id="669" name="Google Shape;669;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70" name="Google Shape;670;p17"/>
          <p:cNvSpPr txBox="1">
            <a:spLocks noGrp="1"/>
          </p:cNvSpPr>
          <p:nvPr>
            <p:ph type="subTitle" idx="1"/>
          </p:nvPr>
        </p:nvSpPr>
        <p:spPr>
          <a:xfrm>
            <a:off x="714975" y="2362725"/>
            <a:ext cx="2461800" cy="418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71" name="Google Shape;671;p17"/>
          <p:cNvSpPr txBox="1">
            <a:spLocks noGrp="1"/>
          </p:cNvSpPr>
          <p:nvPr>
            <p:ph type="subTitle" idx="2"/>
          </p:nvPr>
        </p:nvSpPr>
        <p:spPr>
          <a:xfrm>
            <a:off x="714975" y="2702275"/>
            <a:ext cx="2461800" cy="100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72" name="Google Shape;672;p17"/>
          <p:cNvSpPr txBox="1">
            <a:spLocks noGrp="1"/>
          </p:cNvSpPr>
          <p:nvPr>
            <p:ph type="subTitle" idx="3"/>
          </p:nvPr>
        </p:nvSpPr>
        <p:spPr>
          <a:xfrm>
            <a:off x="3336098" y="2702275"/>
            <a:ext cx="2461800" cy="100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73" name="Google Shape;673;p17"/>
          <p:cNvSpPr txBox="1">
            <a:spLocks noGrp="1"/>
          </p:cNvSpPr>
          <p:nvPr>
            <p:ph type="subTitle" idx="4"/>
          </p:nvPr>
        </p:nvSpPr>
        <p:spPr>
          <a:xfrm>
            <a:off x="5957249" y="2702275"/>
            <a:ext cx="2461800" cy="100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74" name="Google Shape;674;p17"/>
          <p:cNvSpPr txBox="1">
            <a:spLocks noGrp="1"/>
          </p:cNvSpPr>
          <p:nvPr>
            <p:ph type="subTitle" idx="5"/>
          </p:nvPr>
        </p:nvSpPr>
        <p:spPr>
          <a:xfrm>
            <a:off x="3336096" y="2362725"/>
            <a:ext cx="2461800" cy="418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75" name="Google Shape;675;p17"/>
          <p:cNvSpPr txBox="1">
            <a:spLocks noGrp="1"/>
          </p:cNvSpPr>
          <p:nvPr>
            <p:ph type="subTitle" idx="6"/>
          </p:nvPr>
        </p:nvSpPr>
        <p:spPr>
          <a:xfrm>
            <a:off x="5957246" y="2362725"/>
            <a:ext cx="2461800" cy="418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676" name="Google Shape;676;p17"/>
          <p:cNvGrpSpPr/>
          <p:nvPr/>
        </p:nvGrpSpPr>
        <p:grpSpPr>
          <a:xfrm>
            <a:off x="-140753" y="3654800"/>
            <a:ext cx="3343819" cy="2866383"/>
            <a:chOff x="-140753" y="3620700"/>
            <a:chExt cx="3343819" cy="2866383"/>
          </a:xfrm>
        </p:grpSpPr>
        <p:sp>
          <p:nvSpPr>
            <p:cNvPr id="677" name="Google Shape;677;p17"/>
            <p:cNvSpPr/>
            <p:nvPr/>
          </p:nvSpPr>
          <p:spPr>
            <a:xfrm>
              <a:off x="-140753" y="4631412"/>
              <a:ext cx="988464" cy="512092"/>
            </a:xfrm>
            <a:custGeom>
              <a:avLst/>
              <a:gdLst/>
              <a:ahLst/>
              <a:cxnLst/>
              <a:rect l="l" t="t" r="r" b="b"/>
              <a:pathLst>
                <a:path w="49380" h="25579" extrusionOk="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678" name="Google Shape;678;p17"/>
            <p:cNvGrpSpPr/>
            <p:nvPr/>
          </p:nvGrpSpPr>
          <p:grpSpPr>
            <a:xfrm flipH="1">
              <a:off x="191261" y="4316655"/>
              <a:ext cx="1138764" cy="1855677"/>
              <a:chOff x="525125" y="1486050"/>
              <a:chExt cx="2124163" cy="3461439"/>
            </a:xfrm>
          </p:grpSpPr>
          <p:sp>
            <p:nvSpPr>
              <p:cNvPr id="679" name="Google Shape;679;p17"/>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7"/>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7"/>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7"/>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7"/>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7"/>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7"/>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7"/>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7"/>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7"/>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7"/>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7"/>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7"/>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7"/>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7"/>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7"/>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7"/>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7"/>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7"/>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7"/>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7"/>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7"/>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7"/>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7"/>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7"/>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7"/>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7"/>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7"/>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7"/>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7"/>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7"/>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7"/>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7"/>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7"/>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 name="Google Shape;713;p17"/>
              <p:cNvGrpSpPr/>
              <p:nvPr/>
            </p:nvGrpSpPr>
            <p:grpSpPr>
              <a:xfrm>
                <a:off x="973439" y="2819098"/>
                <a:ext cx="174934" cy="130542"/>
                <a:chOff x="2714005" y="3446776"/>
                <a:chExt cx="330750" cy="246818"/>
              </a:xfrm>
            </p:grpSpPr>
            <p:sp>
              <p:nvSpPr>
                <p:cNvPr id="714" name="Google Shape;714;p17"/>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7"/>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 name="Google Shape;716;p17"/>
              <p:cNvGrpSpPr/>
              <p:nvPr/>
            </p:nvGrpSpPr>
            <p:grpSpPr>
              <a:xfrm>
                <a:off x="1640414" y="2819098"/>
                <a:ext cx="174934" cy="130542"/>
                <a:chOff x="2714005" y="3446776"/>
                <a:chExt cx="330750" cy="246818"/>
              </a:xfrm>
            </p:grpSpPr>
            <p:sp>
              <p:nvSpPr>
                <p:cNvPr id="717" name="Google Shape;717;p17"/>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7"/>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9" name="Google Shape;719;p17"/>
            <p:cNvSpPr/>
            <p:nvPr/>
          </p:nvSpPr>
          <p:spPr>
            <a:xfrm flipH="1">
              <a:off x="533119" y="3620700"/>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720" name="Google Shape;720;p17"/>
            <p:cNvGrpSpPr/>
            <p:nvPr/>
          </p:nvGrpSpPr>
          <p:grpSpPr>
            <a:xfrm flipH="1">
              <a:off x="1376499" y="4631405"/>
              <a:ext cx="1138764" cy="1855677"/>
              <a:chOff x="525125" y="1486050"/>
              <a:chExt cx="2124163" cy="3461439"/>
            </a:xfrm>
          </p:grpSpPr>
          <p:sp>
            <p:nvSpPr>
              <p:cNvPr id="721" name="Google Shape;721;p17"/>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7"/>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7"/>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7"/>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7"/>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7"/>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7"/>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7"/>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7"/>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7"/>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7"/>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7"/>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7"/>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7"/>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7"/>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7"/>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7"/>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7"/>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7"/>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7"/>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7"/>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7"/>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7"/>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7"/>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7"/>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7"/>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7"/>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7"/>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7"/>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7"/>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7"/>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7"/>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7"/>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7"/>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 name="Google Shape;755;p17"/>
              <p:cNvGrpSpPr/>
              <p:nvPr/>
            </p:nvGrpSpPr>
            <p:grpSpPr>
              <a:xfrm>
                <a:off x="973439" y="2819098"/>
                <a:ext cx="174934" cy="130542"/>
                <a:chOff x="2714005" y="3446776"/>
                <a:chExt cx="330750" cy="246818"/>
              </a:xfrm>
            </p:grpSpPr>
            <p:sp>
              <p:nvSpPr>
                <p:cNvPr id="756" name="Google Shape;756;p17"/>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7"/>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 name="Google Shape;758;p17"/>
              <p:cNvGrpSpPr/>
              <p:nvPr/>
            </p:nvGrpSpPr>
            <p:grpSpPr>
              <a:xfrm>
                <a:off x="1640414" y="2819098"/>
                <a:ext cx="174934" cy="130542"/>
                <a:chOff x="2714005" y="3446776"/>
                <a:chExt cx="330750" cy="246818"/>
              </a:xfrm>
            </p:grpSpPr>
            <p:sp>
              <p:nvSpPr>
                <p:cNvPr id="759" name="Google Shape;759;p17"/>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7"/>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1" name="Google Shape;761;p17"/>
            <p:cNvGrpSpPr/>
            <p:nvPr/>
          </p:nvGrpSpPr>
          <p:grpSpPr>
            <a:xfrm>
              <a:off x="2286826" y="4817190"/>
              <a:ext cx="916239" cy="681891"/>
              <a:chOff x="5951675" y="3577056"/>
              <a:chExt cx="1387821" cy="1032855"/>
            </a:xfrm>
          </p:grpSpPr>
          <p:sp>
            <p:nvSpPr>
              <p:cNvPr id="762" name="Google Shape;762;p17"/>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7"/>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4" name="Google Shape;764;p17"/>
          <p:cNvGrpSpPr/>
          <p:nvPr/>
        </p:nvGrpSpPr>
        <p:grpSpPr>
          <a:xfrm>
            <a:off x="8076651" y="805648"/>
            <a:ext cx="1207342" cy="548414"/>
            <a:chOff x="8927226" y="727348"/>
            <a:chExt cx="1207342" cy="548414"/>
          </a:xfrm>
        </p:grpSpPr>
        <p:sp>
          <p:nvSpPr>
            <p:cNvPr id="765" name="Google Shape;765;p17"/>
            <p:cNvSpPr/>
            <p:nvPr/>
          </p:nvSpPr>
          <p:spPr>
            <a:xfrm>
              <a:off x="9532509" y="1114417"/>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7"/>
            <p:cNvSpPr/>
            <p:nvPr/>
          </p:nvSpPr>
          <p:spPr>
            <a:xfrm>
              <a:off x="8927226" y="727348"/>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67" name="Google Shape;767;p17"/>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768" name="Google Shape;768;p17"/>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769"/>
        <p:cNvGrpSpPr/>
        <p:nvPr/>
      </p:nvGrpSpPr>
      <p:grpSpPr>
        <a:xfrm>
          <a:off x="0" y="0"/>
          <a:ext cx="0" cy="0"/>
          <a:chOff x="0" y="0"/>
          <a:chExt cx="0" cy="0"/>
        </a:xfrm>
      </p:grpSpPr>
      <p:sp>
        <p:nvSpPr>
          <p:cNvPr id="770" name="Google Shape;770;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71" name="Google Shape;771;p18"/>
          <p:cNvSpPr txBox="1">
            <a:spLocks noGrp="1"/>
          </p:cNvSpPr>
          <p:nvPr>
            <p:ph type="subTitle" idx="1"/>
          </p:nvPr>
        </p:nvSpPr>
        <p:spPr>
          <a:xfrm>
            <a:off x="1478100" y="1263175"/>
            <a:ext cx="2981100" cy="500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72" name="Google Shape;772;p18"/>
          <p:cNvSpPr txBox="1">
            <a:spLocks noGrp="1"/>
          </p:cNvSpPr>
          <p:nvPr>
            <p:ph type="subTitle" idx="2"/>
          </p:nvPr>
        </p:nvSpPr>
        <p:spPr>
          <a:xfrm>
            <a:off x="1478101" y="1684050"/>
            <a:ext cx="29811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73" name="Google Shape;773;p18"/>
          <p:cNvSpPr txBox="1">
            <a:spLocks noGrp="1"/>
          </p:cNvSpPr>
          <p:nvPr>
            <p:ph type="subTitle" idx="3"/>
          </p:nvPr>
        </p:nvSpPr>
        <p:spPr>
          <a:xfrm>
            <a:off x="5219203" y="1684050"/>
            <a:ext cx="29811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74" name="Google Shape;774;p18"/>
          <p:cNvSpPr txBox="1">
            <a:spLocks noGrp="1"/>
          </p:cNvSpPr>
          <p:nvPr>
            <p:ph type="subTitle" idx="4"/>
          </p:nvPr>
        </p:nvSpPr>
        <p:spPr>
          <a:xfrm>
            <a:off x="1478101" y="3284100"/>
            <a:ext cx="29811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75" name="Google Shape;775;p18"/>
          <p:cNvSpPr txBox="1">
            <a:spLocks noGrp="1"/>
          </p:cNvSpPr>
          <p:nvPr>
            <p:ph type="subTitle" idx="5"/>
          </p:nvPr>
        </p:nvSpPr>
        <p:spPr>
          <a:xfrm>
            <a:off x="5219203" y="3284100"/>
            <a:ext cx="29811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76" name="Google Shape;776;p18"/>
          <p:cNvSpPr txBox="1">
            <a:spLocks noGrp="1"/>
          </p:cNvSpPr>
          <p:nvPr>
            <p:ph type="subTitle" idx="6"/>
          </p:nvPr>
        </p:nvSpPr>
        <p:spPr>
          <a:xfrm>
            <a:off x="1478100" y="2851429"/>
            <a:ext cx="2981100" cy="500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77" name="Google Shape;777;p18"/>
          <p:cNvSpPr txBox="1">
            <a:spLocks noGrp="1"/>
          </p:cNvSpPr>
          <p:nvPr>
            <p:ph type="subTitle" idx="7"/>
          </p:nvPr>
        </p:nvSpPr>
        <p:spPr>
          <a:xfrm>
            <a:off x="5219201" y="1263175"/>
            <a:ext cx="2981100" cy="500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78" name="Google Shape;778;p18"/>
          <p:cNvSpPr txBox="1">
            <a:spLocks noGrp="1"/>
          </p:cNvSpPr>
          <p:nvPr>
            <p:ph type="subTitle" idx="8"/>
          </p:nvPr>
        </p:nvSpPr>
        <p:spPr>
          <a:xfrm>
            <a:off x="5219201" y="2851429"/>
            <a:ext cx="2981100" cy="500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779" name="Google Shape;779;p18"/>
          <p:cNvGrpSpPr/>
          <p:nvPr/>
        </p:nvGrpSpPr>
        <p:grpSpPr>
          <a:xfrm>
            <a:off x="7123176" y="3679125"/>
            <a:ext cx="3927813" cy="2279813"/>
            <a:chOff x="7123176" y="3679125"/>
            <a:chExt cx="3927813" cy="2279813"/>
          </a:xfrm>
        </p:grpSpPr>
        <p:grpSp>
          <p:nvGrpSpPr>
            <p:cNvPr id="780" name="Google Shape;780;p18"/>
            <p:cNvGrpSpPr/>
            <p:nvPr/>
          </p:nvGrpSpPr>
          <p:grpSpPr>
            <a:xfrm>
              <a:off x="7123176" y="4640965"/>
              <a:ext cx="916239" cy="681891"/>
              <a:chOff x="5951675" y="3577056"/>
              <a:chExt cx="1387821" cy="1032855"/>
            </a:xfrm>
          </p:grpSpPr>
          <p:sp>
            <p:nvSpPr>
              <p:cNvPr id="781" name="Google Shape;781;p18"/>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8"/>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 name="Google Shape;783;p18"/>
            <p:cNvGrpSpPr/>
            <p:nvPr/>
          </p:nvGrpSpPr>
          <p:grpSpPr>
            <a:xfrm>
              <a:off x="7794058" y="4439671"/>
              <a:ext cx="3256931" cy="1519266"/>
              <a:chOff x="5835795" y="2345121"/>
              <a:chExt cx="3256931" cy="1519266"/>
            </a:xfrm>
          </p:grpSpPr>
          <p:sp>
            <p:nvSpPr>
              <p:cNvPr id="784" name="Google Shape;784;p18"/>
              <p:cNvSpPr/>
              <p:nvPr/>
            </p:nvSpPr>
            <p:spPr>
              <a:xfrm>
                <a:off x="8104263" y="3276475"/>
                <a:ext cx="988464" cy="512092"/>
              </a:xfrm>
              <a:custGeom>
                <a:avLst/>
                <a:gdLst/>
                <a:ahLst/>
                <a:cxnLst/>
                <a:rect l="l" t="t" r="r" b="b"/>
                <a:pathLst>
                  <a:path w="49380" h="25579" extrusionOk="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85" name="Google Shape;785;p18"/>
              <p:cNvSpPr/>
              <p:nvPr/>
            </p:nvSpPr>
            <p:spPr>
              <a:xfrm>
                <a:off x="6479930" y="2912323"/>
                <a:ext cx="1059784" cy="945459"/>
              </a:xfrm>
              <a:custGeom>
                <a:avLst/>
                <a:gdLst/>
                <a:ahLst/>
                <a:cxnLst/>
                <a:rect l="l" t="t" r="r" b="b"/>
                <a:pathLst>
                  <a:path w="22563" h="20129" extrusionOk="0">
                    <a:moveTo>
                      <a:pt x="1" y="1"/>
                    </a:moveTo>
                    <a:lnTo>
                      <a:pt x="1" y="20129"/>
                    </a:lnTo>
                    <a:lnTo>
                      <a:pt x="22563" y="20129"/>
                    </a:lnTo>
                    <a:lnTo>
                      <a:pt x="22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8"/>
              <p:cNvSpPr/>
              <p:nvPr/>
            </p:nvSpPr>
            <p:spPr>
              <a:xfrm>
                <a:off x="5879758" y="2564139"/>
                <a:ext cx="600230" cy="1293648"/>
              </a:xfrm>
              <a:custGeom>
                <a:avLst/>
                <a:gdLst/>
                <a:ahLst/>
                <a:cxnLst/>
                <a:rect l="l" t="t" r="r" b="b"/>
                <a:pathLst>
                  <a:path w="12779" h="27542" extrusionOk="0">
                    <a:moveTo>
                      <a:pt x="12547" y="7414"/>
                    </a:moveTo>
                    <a:lnTo>
                      <a:pt x="6330" y="1"/>
                    </a:lnTo>
                    <a:lnTo>
                      <a:pt x="0" y="7385"/>
                    </a:lnTo>
                    <a:lnTo>
                      <a:pt x="0" y="27542"/>
                    </a:lnTo>
                    <a:lnTo>
                      <a:pt x="12779" y="27542"/>
                    </a:lnTo>
                    <a:lnTo>
                      <a:pt x="12779" y="74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8"/>
              <p:cNvSpPr/>
              <p:nvPr/>
            </p:nvSpPr>
            <p:spPr>
              <a:xfrm>
                <a:off x="6057442" y="2890200"/>
                <a:ext cx="242177" cy="242177"/>
              </a:xfrm>
              <a:custGeom>
                <a:avLst/>
                <a:gdLst/>
                <a:ahLst/>
                <a:cxnLst/>
                <a:rect l="l" t="t" r="r" b="b"/>
                <a:pathLst>
                  <a:path w="5156" h="5156" extrusionOk="0">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8"/>
              <p:cNvSpPr/>
              <p:nvPr/>
            </p:nvSpPr>
            <p:spPr>
              <a:xfrm>
                <a:off x="6075291" y="2890200"/>
                <a:ext cx="224329" cy="240862"/>
              </a:xfrm>
              <a:custGeom>
                <a:avLst/>
                <a:gdLst/>
                <a:ahLst/>
                <a:cxnLst/>
                <a:rect l="l" t="t" r="r" b="b"/>
                <a:pathLst>
                  <a:path w="4776" h="5128" extrusionOk="0">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8"/>
              <p:cNvSpPr/>
              <p:nvPr/>
            </p:nvSpPr>
            <p:spPr>
              <a:xfrm>
                <a:off x="6090509" y="2898467"/>
                <a:ext cx="170501" cy="205165"/>
              </a:xfrm>
              <a:custGeom>
                <a:avLst/>
                <a:gdLst/>
                <a:ahLst/>
                <a:cxnLst/>
                <a:rect l="l" t="t" r="r" b="b"/>
                <a:pathLst>
                  <a:path w="3630" h="4368" extrusionOk="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8"/>
              <p:cNvSpPr/>
              <p:nvPr/>
            </p:nvSpPr>
            <p:spPr>
              <a:xfrm>
                <a:off x="6146966" y="2948020"/>
                <a:ext cx="144433" cy="180412"/>
              </a:xfrm>
              <a:custGeom>
                <a:avLst/>
                <a:gdLst/>
                <a:ahLst/>
                <a:cxnLst/>
                <a:rect l="l" t="t" r="r" b="b"/>
                <a:pathLst>
                  <a:path w="3075" h="3841" extrusionOk="0">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8"/>
              <p:cNvSpPr/>
              <p:nvPr/>
            </p:nvSpPr>
            <p:spPr>
              <a:xfrm>
                <a:off x="5835795" y="2503361"/>
                <a:ext cx="1753484" cy="409015"/>
              </a:xfrm>
              <a:custGeom>
                <a:avLst/>
                <a:gdLst/>
                <a:ahLst/>
                <a:cxnLst/>
                <a:rect l="l" t="t" r="r" b="b"/>
                <a:pathLst>
                  <a:path w="37332" h="8708" extrusionOk="0">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8"/>
              <p:cNvSpPr/>
              <p:nvPr/>
            </p:nvSpPr>
            <p:spPr>
              <a:xfrm>
                <a:off x="6161855" y="2510970"/>
                <a:ext cx="1427418" cy="409015"/>
              </a:xfrm>
              <a:custGeom>
                <a:avLst/>
                <a:gdLst/>
                <a:ahLst/>
                <a:cxnLst/>
                <a:rect l="l" t="t" r="r" b="b"/>
                <a:pathLst>
                  <a:path w="30390" h="8708" extrusionOk="0">
                    <a:moveTo>
                      <a:pt x="0" y="1"/>
                    </a:moveTo>
                    <a:lnTo>
                      <a:pt x="23504" y="1"/>
                    </a:lnTo>
                    <a:lnTo>
                      <a:pt x="30390" y="8061"/>
                    </a:lnTo>
                    <a:lnTo>
                      <a:pt x="29834" y="8708"/>
                    </a:lnTo>
                    <a:lnTo>
                      <a:pt x="7385" y="8708"/>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8"/>
              <p:cNvSpPr/>
              <p:nvPr/>
            </p:nvSpPr>
            <p:spPr>
              <a:xfrm>
                <a:off x="6469033" y="2881934"/>
                <a:ext cx="1120234" cy="30437"/>
              </a:xfrm>
              <a:custGeom>
                <a:avLst/>
                <a:gdLst/>
                <a:ahLst/>
                <a:cxnLst/>
                <a:rect l="l" t="t" r="r" b="b"/>
                <a:pathLst>
                  <a:path w="23850" h="648" extrusionOk="0">
                    <a:moveTo>
                      <a:pt x="23850" y="1"/>
                    </a:moveTo>
                    <a:lnTo>
                      <a:pt x="23294" y="648"/>
                    </a:lnTo>
                    <a:lnTo>
                      <a:pt x="1" y="648"/>
                    </a:lnTo>
                    <a:lnTo>
                      <a:pt x="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8"/>
              <p:cNvSpPr/>
              <p:nvPr/>
            </p:nvSpPr>
            <p:spPr>
              <a:xfrm>
                <a:off x="5853643" y="2550283"/>
                <a:ext cx="323435" cy="362092"/>
              </a:xfrm>
              <a:custGeom>
                <a:avLst/>
                <a:gdLst/>
                <a:ahLst/>
                <a:cxnLst/>
                <a:rect l="l" t="t" r="r" b="b"/>
                <a:pathLst>
                  <a:path w="6886" h="7709" extrusionOk="0">
                    <a:moveTo>
                      <a:pt x="6654" y="0"/>
                    </a:moveTo>
                    <a:lnTo>
                      <a:pt x="0" y="7709"/>
                    </a:lnTo>
                    <a:lnTo>
                      <a:pt x="528" y="7709"/>
                    </a:lnTo>
                    <a:lnTo>
                      <a:pt x="6886" y="2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8"/>
              <p:cNvSpPr/>
              <p:nvPr/>
            </p:nvSpPr>
            <p:spPr>
              <a:xfrm>
                <a:off x="6495148" y="2482882"/>
                <a:ext cx="147392" cy="185719"/>
              </a:xfrm>
              <a:custGeom>
                <a:avLst/>
                <a:gdLst/>
                <a:ahLst/>
                <a:cxnLst/>
                <a:rect l="l" t="t" r="r" b="b"/>
                <a:pathLst>
                  <a:path w="3138" h="3954" extrusionOk="0">
                    <a:moveTo>
                      <a:pt x="0" y="1"/>
                    </a:moveTo>
                    <a:lnTo>
                      <a:pt x="0" y="3953"/>
                    </a:lnTo>
                    <a:lnTo>
                      <a:pt x="3137" y="3953"/>
                    </a:lnTo>
                    <a:lnTo>
                      <a:pt x="3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8"/>
              <p:cNvSpPr/>
              <p:nvPr/>
            </p:nvSpPr>
            <p:spPr>
              <a:xfrm>
                <a:off x="6399988" y="2478608"/>
                <a:ext cx="95208" cy="189994"/>
              </a:xfrm>
              <a:custGeom>
                <a:avLst/>
                <a:gdLst/>
                <a:ahLst/>
                <a:cxnLst/>
                <a:rect l="l" t="t" r="r" b="b"/>
                <a:pathLst>
                  <a:path w="2027" h="4045" extrusionOk="0">
                    <a:moveTo>
                      <a:pt x="1851" y="92"/>
                    </a:moveTo>
                    <a:lnTo>
                      <a:pt x="1851" y="92"/>
                    </a:lnTo>
                    <a:lnTo>
                      <a:pt x="1" y="0"/>
                    </a:lnTo>
                    <a:lnTo>
                      <a:pt x="1" y="1702"/>
                    </a:lnTo>
                    <a:lnTo>
                      <a:pt x="2026" y="4044"/>
                    </a:lnTo>
                    <a:lnTo>
                      <a:pt x="2026" y="9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8"/>
              <p:cNvSpPr/>
              <p:nvPr/>
            </p:nvSpPr>
            <p:spPr>
              <a:xfrm>
                <a:off x="6389091" y="2438637"/>
                <a:ext cx="97839" cy="44293"/>
              </a:xfrm>
              <a:custGeom>
                <a:avLst/>
                <a:gdLst/>
                <a:ahLst/>
                <a:cxnLst/>
                <a:rect l="l" t="t" r="r" b="b"/>
                <a:pathLst>
                  <a:path w="2083" h="943" extrusionOk="0">
                    <a:moveTo>
                      <a:pt x="2083" y="64"/>
                    </a:moveTo>
                    <a:lnTo>
                      <a:pt x="1" y="0"/>
                    </a:lnTo>
                    <a:lnTo>
                      <a:pt x="1" y="851"/>
                    </a:lnTo>
                    <a:lnTo>
                      <a:pt x="2083" y="9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8"/>
              <p:cNvSpPr/>
              <p:nvPr/>
            </p:nvSpPr>
            <p:spPr>
              <a:xfrm>
                <a:off x="6486881" y="2441596"/>
                <a:ext cx="172145" cy="41334"/>
              </a:xfrm>
              <a:custGeom>
                <a:avLst/>
                <a:gdLst/>
                <a:ahLst/>
                <a:cxnLst/>
                <a:rect l="l" t="t" r="r" b="b"/>
                <a:pathLst>
                  <a:path w="3665" h="880" extrusionOk="0">
                    <a:moveTo>
                      <a:pt x="1" y="880"/>
                    </a:moveTo>
                    <a:lnTo>
                      <a:pt x="3665" y="880"/>
                    </a:lnTo>
                    <a:lnTo>
                      <a:pt x="366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8"/>
              <p:cNvSpPr/>
              <p:nvPr/>
            </p:nvSpPr>
            <p:spPr>
              <a:xfrm>
                <a:off x="7014109" y="2423748"/>
                <a:ext cx="243492" cy="310894"/>
              </a:xfrm>
              <a:custGeom>
                <a:avLst/>
                <a:gdLst/>
                <a:ahLst/>
                <a:cxnLst/>
                <a:rect l="l" t="t" r="r" b="b"/>
                <a:pathLst>
                  <a:path w="5184" h="6619" extrusionOk="0">
                    <a:moveTo>
                      <a:pt x="0" y="3046"/>
                    </a:moveTo>
                    <a:lnTo>
                      <a:pt x="0" y="6619"/>
                    </a:lnTo>
                    <a:lnTo>
                      <a:pt x="5184" y="6619"/>
                    </a:lnTo>
                    <a:lnTo>
                      <a:pt x="5184" y="2751"/>
                    </a:lnTo>
                    <a:lnTo>
                      <a:pt x="27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8"/>
              <p:cNvSpPr/>
              <p:nvPr/>
            </p:nvSpPr>
            <p:spPr>
              <a:xfrm>
                <a:off x="6870713" y="2565455"/>
                <a:ext cx="143446" cy="169186"/>
              </a:xfrm>
              <a:custGeom>
                <a:avLst/>
                <a:gdLst/>
                <a:ahLst/>
                <a:cxnLst/>
                <a:rect l="l" t="t" r="r" b="b"/>
                <a:pathLst>
                  <a:path w="3054" h="3602" extrusionOk="0">
                    <a:moveTo>
                      <a:pt x="2990" y="85"/>
                    </a:moveTo>
                    <a:lnTo>
                      <a:pt x="1" y="85"/>
                    </a:lnTo>
                    <a:lnTo>
                      <a:pt x="3053" y="3602"/>
                    </a:lnTo>
                    <a:lnTo>
                      <a:pt x="30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8"/>
              <p:cNvSpPr/>
              <p:nvPr/>
            </p:nvSpPr>
            <p:spPr>
              <a:xfrm>
                <a:off x="6779874" y="2345121"/>
                <a:ext cx="549408" cy="224376"/>
              </a:xfrm>
              <a:custGeom>
                <a:avLst/>
                <a:gdLst/>
                <a:ahLst/>
                <a:cxnLst/>
                <a:rect l="l" t="t" r="r" b="b"/>
                <a:pathLst>
                  <a:path w="11697" h="4777" extrusionOk="0">
                    <a:moveTo>
                      <a:pt x="1" y="4045"/>
                    </a:moveTo>
                    <a:lnTo>
                      <a:pt x="3433" y="1"/>
                    </a:lnTo>
                    <a:lnTo>
                      <a:pt x="8061" y="1"/>
                    </a:lnTo>
                    <a:lnTo>
                      <a:pt x="11697" y="4045"/>
                    </a:lnTo>
                    <a:lnTo>
                      <a:pt x="11078" y="4776"/>
                    </a:lnTo>
                    <a:lnTo>
                      <a:pt x="10466" y="4776"/>
                    </a:lnTo>
                    <a:lnTo>
                      <a:pt x="7709" y="1675"/>
                    </a:lnTo>
                    <a:lnTo>
                      <a:pt x="4952" y="4776"/>
                    </a:lnTo>
                    <a:lnTo>
                      <a:pt x="556" y="477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8"/>
              <p:cNvSpPr/>
              <p:nvPr/>
            </p:nvSpPr>
            <p:spPr>
              <a:xfrm>
                <a:off x="6779874" y="2467711"/>
                <a:ext cx="57867" cy="67402"/>
              </a:xfrm>
              <a:custGeom>
                <a:avLst/>
                <a:gdLst/>
                <a:ahLst/>
                <a:cxnLst/>
                <a:rect l="l" t="t" r="r" b="b"/>
                <a:pathLst>
                  <a:path w="1232" h="1435" extrusionOk="0">
                    <a:moveTo>
                      <a:pt x="1232" y="0"/>
                    </a:moveTo>
                    <a:lnTo>
                      <a:pt x="1" y="1435"/>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8"/>
              <p:cNvSpPr/>
              <p:nvPr/>
            </p:nvSpPr>
            <p:spPr>
              <a:xfrm>
                <a:off x="6779874" y="2535065"/>
                <a:ext cx="232642" cy="34429"/>
              </a:xfrm>
              <a:custGeom>
                <a:avLst/>
                <a:gdLst/>
                <a:ahLst/>
                <a:cxnLst/>
                <a:rect l="l" t="t" r="r" b="b"/>
                <a:pathLst>
                  <a:path w="4953" h="733" extrusionOk="0">
                    <a:moveTo>
                      <a:pt x="1" y="1"/>
                    </a:moveTo>
                    <a:lnTo>
                      <a:pt x="556" y="732"/>
                    </a:lnTo>
                    <a:lnTo>
                      <a:pt x="4952" y="732"/>
                    </a:lnTo>
                    <a:lnTo>
                      <a:pt x="45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8"/>
              <p:cNvSpPr/>
              <p:nvPr/>
            </p:nvSpPr>
            <p:spPr>
              <a:xfrm>
                <a:off x="7141959" y="2407262"/>
                <a:ext cx="158242" cy="162234"/>
              </a:xfrm>
              <a:custGeom>
                <a:avLst/>
                <a:gdLst/>
                <a:ahLst/>
                <a:cxnLst/>
                <a:rect l="l" t="t" r="r" b="b"/>
                <a:pathLst>
                  <a:path w="3369" h="3454" extrusionOk="0">
                    <a:moveTo>
                      <a:pt x="3369" y="3453"/>
                    </a:moveTo>
                    <a:lnTo>
                      <a:pt x="2757" y="3453"/>
                    </a:lnTo>
                    <a:lnTo>
                      <a:pt x="0" y="352"/>
                    </a:lnTo>
                    <a:lnTo>
                      <a:pt x="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8"/>
              <p:cNvSpPr/>
              <p:nvPr/>
            </p:nvSpPr>
            <p:spPr>
              <a:xfrm>
                <a:off x="6779874" y="2345121"/>
                <a:ext cx="378625" cy="189994"/>
              </a:xfrm>
              <a:custGeom>
                <a:avLst/>
                <a:gdLst/>
                <a:ahLst/>
                <a:cxnLst/>
                <a:rect l="l" t="t" r="r" b="b"/>
                <a:pathLst>
                  <a:path w="8061" h="4045" extrusionOk="0">
                    <a:moveTo>
                      <a:pt x="4516" y="4045"/>
                    </a:moveTo>
                    <a:lnTo>
                      <a:pt x="1" y="4045"/>
                    </a:lnTo>
                    <a:lnTo>
                      <a:pt x="3433" y="1"/>
                    </a:lnTo>
                    <a:lnTo>
                      <a:pt x="8061"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8"/>
              <p:cNvSpPr/>
              <p:nvPr/>
            </p:nvSpPr>
            <p:spPr>
              <a:xfrm>
                <a:off x="7070237" y="2537743"/>
                <a:ext cx="144762" cy="156927"/>
              </a:xfrm>
              <a:custGeom>
                <a:avLst/>
                <a:gdLst/>
                <a:ahLst/>
                <a:cxnLst/>
                <a:rect l="l" t="t" r="r" b="b"/>
                <a:pathLst>
                  <a:path w="3082" h="3341" extrusionOk="0">
                    <a:moveTo>
                      <a:pt x="1" y="3341"/>
                    </a:moveTo>
                    <a:lnTo>
                      <a:pt x="3081" y="3341"/>
                    </a:lnTo>
                    <a:lnTo>
                      <a:pt x="308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8"/>
              <p:cNvSpPr/>
              <p:nvPr/>
            </p:nvSpPr>
            <p:spPr>
              <a:xfrm>
                <a:off x="7070237" y="2537743"/>
                <a:ext cx="125598" cy="156927"/>
              </a:xfrm>
              <a:custGeom>
                <a:avLst/>
                <a:gdLst/>
                <a:ahLst/>
                <a:cxnLst/>
                <a:rect l="l" t="t" r="r" b="b"/>
                <a:pathLst>
                  <a:path w="2674" h="3341" extrusionOk="0">
                    <a:moveTo>
                      <a:pt x="1" y="3341"/>
                    </a:moveTo>
                    <a:lnTo>
                      <a:pt x="2673" y="3341"/>
                    </a:lnTo>
                    <a:lnTo>
                      <a:pt x="2673"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8"/>
              <p:cNvSpPr/>
              <p:nvPr/>
            </p:nvSpPr>
            <p:spPr>
              <a:xfrm>
                <a:off x="7104947" y="2564468"/>
                <a:ext cx="47956" cy="51949"/>
              </a:xfrm>
              <a:custGeom>
                <a:avLst/>
                <a:gdLst/>
                <a:ahLst/>
                <a:cxnLst/>
                <a:rect l="l" t="t" r="r" b="b"/>
                <a:pathLst>
                  <a:path w="1021" h="1106" extrusionOk="0">
                    <a:moveTo>
                      <a:pt x="936" y="1"/>
                    </a:moveTo>
                    <a:cubicBezTo>
                      <a:pt x="915" y="1"/>
                      <a:pt x="894" y="8"/>
                      <a:pt x="879" y="22"/>
                    </a:cubicBezTo>
                    <a:lnTo>
                      <a:pt x="28" y="957"/>
                    </a:lnTo>
                    <a:cubicBezTo>
                      <a:pt x="0" y="985"/>
                      <a:pt x="0" y="1049"/>
                      <a:pt x="57" y="1077"/>
                    </a:cubicBezTo>
                    <a:cubicBezTo>
                      <a:pt x="57" y="1105"/>
                      <a:pt x="85" y="1105"/>
                      <a:pt x="85" y="1105"/>
                    </a:cubicBezTo>
                    <a:cubicBezTo>
                      <a:pt x="113" y="1105"/>
                      <a:pt x="141" y="1077"/>
                      <a:pt x="141" y="1077"/>
                    </a:cubicBezTo>
                    <a:lnTo>
                      <a:pt x="992" y="134"/>
                    </a:lnTo>
                    <a:cubicBezTo>
                      <a:pt x="1020" y="106"/>
                      <a:pt x="1020"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8"/>
              <p:cNvSpPr/>
              <p:nvPr/>
            </p:nvSpPr>
            <p:spPr>
              <a:xfrm>
                <a:off x="7100626" y="2600306"/>
                <a:ext cx="46970" cy="51761"/>
              </a:xfrm>
              <a:custGeom>
                <a:avLst/>
                <a:gdLst/>
                <a:ahLst/>
                <a:cxnLst/>
                <a:rect l="l" t="t" r="r" b="b"/>
                <a:pathLst>
                  <a:path w="1000" h="1102" extrusionOk="0">
                    <a:moveTo>
                      <a:pt x="920" y="0"/>
                    </a:moveTo>
                    <a:cubicBezTo>
                      <a:pt x="895" y="0"/>
                      <a:pt x="868" y="14"/>
                      <a:pt x="852" y="47"/>
                    </a:cubicBezTo>
                    <a:lnTo>
                      <a:pt x="29" y="989"/>
                    </a:lnTo>
                    <a:cubicBezTo>
                      <a:pt x="1" y="1017"/>
                      <a:pt x="1" y="1073"/>
                      <a:pt x="29" y="1102"/>
                    </a:cubicBezTo>
                    <a:lnTo>
                      <a:pt x="92" y="1102"/>
                    </a:lnTo>
                    <a:cubicBezTo>
                      <a:pt x="120" y="1102"/>
                      <a:pt x="120" y="1102"/>
                      <a:pt x="149" y="1073"/>
                    </a:cubicBezTo>
                    <a:lnTo>
                      <a:pt x="971" y="138"/>
                    </a:lnTo>
                    <a:cubicBezTo>
                      <a:pt x="1000" y="110"/>
                      <a:pt x="1000" y="47"/>
                      <a:pt x="971" y="18"/>
                    </a:cubicBezTo>
                    <a:cubicBezTo>
                      <a:pt x="957" y="7"/>
                      <a:pt x="939" y="0"/>
                      <a:pt x="920"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8"/>
              <p:cNvSpPr/>
              <p:nvPr/>
            </p:nvSpPr>
            <p:spPr>
              <a:xfrm>
                <a:off x="6591293" y="3049755"/>
                <a:ext cx="323764" cy="235555"/>
              </a:xfrm>
              <a:custGeom>
                <a:avLst/>
                <a:gdLst/>
                <a:ahLst/>
                <a:cxnLst/>
                <a:rect l="l" t="t" r="r" b="b"/>
                <a:pathLst>
                  <a:path w="6893" h="5015" extrusionOk="0">
                    <a:moveTo>
                      <a:pt x="0" y="5015"/>
                    </a:moveTo>
                    <a:lnTo>
                      <a:pt x="6892" y="5015"/>
                    </a:lnTo>
                    <a:lnTo>
                      <a:pt x="6892"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8"/>
              <p:cNvSpPr/>
              <p:nvPr/>
            </p:nvSpPr>
            <p:spPr>
              <a:xfrm>
                <a:off x="6591293" y="3049755"/>
                <a:ext cx="300326" cy="235555"/>
              </a:xfrm>
              <a:custGeom>
                <a:avLst/>
                <a:gdLst/>
                <a:ahLst/>
                <a:cxnLst/>
                <a:rect l="l" t="t" r="r" b="b"/>
                <a:pathLst>
                  <a:path w="6394" h="5015" extrusionOk="0">
                    <a:moveTo>
                      <a:pt x="0" y="5015"/>
                    </a:moveTo>
                    <a:lnTo>
                      <a:pt x="6393" y="5015"/>
                    </a:lnTo>
                    <a:lnTo>
                      <a:pt x="639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8"/>
              <p:cNvSpPr/>
              <p:nvPr/>
            </p:nvSpPr>
            <p:spPr>
              <a:xfrm>
                <a:off x="6734643" y="3049755"/>
                <a:ext cx="13574" cy="235555"/>
              </a:xfrm>
              <a:custGeom>
                <a:avLst/>
                <a:gdLst/>
                <a:ahLst/>
                <a:cxnLst/>
                <a:rect l="l" t="t" r="r" b="b"/>
                <a:pathLst>
                  <a:path w="289" h="5015" extrusionOk="0">
                    <a:moveTo>
                      <a:pt x="0" y="5015"/>
                    </a:moveTo>
                    <a:lnTo>
                      <a:pt x="0" y="0"/>
                    </a:lnTo>
                    <a:lnTo>
                      <a:pt x="289" y="0"/>
                    </a:lnTo>
                    <a:lnTo>
                      <a:pt x="289" y="5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8"/>
              <p:cNvSpPr/>
              <p:nvPr/>
            </p:nvSpPr>
            <p:spPr>
              <a:xfrm>
                <a:off x="6877664" y="3049755"/>
                <a:ext cx="13950" cy="235555"/>
              </a:xfrm>
              <a:custGeom>
                <a:avLst/>
                <a:gdLst/>
                <a:ahLst/>
                <a:cxnLst/>
                <a:rect l="l" t="t" r="r" b="b"/>
                <a:pathLst>
                  <a:path w="297" h="5015" extrusionOk="0">
                    <a:moveTo>
                      <a:pt x="1" y="5015"/>
                    </a:moveTo>
                    <a:lnTo>
                      <a:pt x="296" y="5015"/>
                    </a:lnTo>
                    <a:lnTo>
                      <a:pt x="296"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8"/>
              <p:cNvSpPr/>
              <p:nvPr/>
            </p:nvSpPr>
            <p:spPr>
              <a:xfrm>
                <a:off x="6591293" y="3160086"/>
                <a:ext cx="300326" cy="15218"/>
              </a:xfrm>
              <a:custGeom>
                <a:avLst/>
                <a:gdLst/>
                <a:ahLst/>
                <a:cxnLst/>
                <a:rect l="l" t="t" r="r" b="b"/>
                <a:pathLst>
                  <a:path w="6394" h="324" extrusionOk="0">
                    <a:moveTo>
                      <a:pt x="0" y="324"/>
                    </a:moveTo>
                    <a:lnTo>
                      <a:pt x="6393" y="324"/>
                    </a:lnTo>
                    <a:lnTo>
                      <a:pt x="6393"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8"/>
              <p:cNvSpPr/>
              <p:nvPr/>
            </p:nvSpPr>
            <p:spPr>
              <a:xfrm>
                <a:off x="6617690" y="3208746"/>
                <a:ext cx="47956" cy="51808"/>
              </a:xfrm>
              <a:custGeom>
                <a:avLst/>
                <a:gdLst/>
                <a:ahLst/>
                <a:cxnLst/>
                <a:rect l="l" t="t" r="r" b="b"/>
                <a:pathLst>
                  <a:path w="1021" h="1103" extrusionOk="0">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8"/>
              <p:cNvSpPr/>
              <p:nvPr/>
            </p:nvSpPr>
            <p:spPr>
              <a:xfrm>
                <a:off x="6657332" y="3196205"/>
                <a:ext cx="46970" cy="5180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8"/>
              <p:cNvSpPr/>
              <p:nvPr/>
            </p:nvSpPr>
            <p:spPr>
              <a:xfrm>
                <a:off x="6792462" y="3086062"/>
                <a:ext cx="48238" cy="51949"/>
              </a:xfrm>
              <a:custGeom>
                <a:avLst/>
                <a:gdLst/>
                <a:ahLst/>
                <a:cxnLst/>
                <a:rect l="l" t="t" r="r" b="b"/>
                <a:pathLst>
                  <a:path w="1027" h="1106" extrusionOk="0">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8"/>
              <p:cNvSpPr/>
              <p:nvPr/>
            </p:nvSpPr>
            <p:spPr>
              <a:xfrm>
                <a:off x="6082053" y="3344394"/>
                <a:ext cx="228650" cy="513382"/>
              </a:xfrm>
              <a:custGeom>
                <a:avLst/>
                <a:gdLst/>
                <a:ahLst/>
                <a:cxnLst/>
                <a:rect l="l" t="t" r="r" b="b"/>
                <a:pathLst>
                  <a:path w="4868" h="10930" extrusionOk="0">
                    <a:moveTo>
                      <a:pt x="1" y="10930"/>
                    </a:moveTo>
                    <a:lnTo>
                      <a:pt x="4868" y="10930"/>
                    </a:lnTo>
                    <a:lnTo>
                      <a:pt x="4868"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8"/>
              <p:cNvSpPr/>
              <p:nvPr/>
            </p:nvSpPr>
            <p:spPr>
              <a:xfrm>
                <a:off x="6105680" y="3344394"/>
                <a:ext cx="202206" cy="513382"/>
              </a:xfrm>
              <a:custGeom>
                <a:avLst/>
                <a:gdLst/>
                <a:ahLst/>
                <a:cxnLst/>
                <a:rect l="l" t="t" r="r" b="b"/>
                <a:pathLst>
                  <a:path w="4305" h="10930" extrusionOk="0">
                    <a:moveTo>
                      <a:pt x="1" y="10930"/>
                    </a:moveTo>
                    <a:lnTo>
                      <a:pt x="4305" y="10930"/>
                    </a:lnTo>
                    <a:lnTo>
                      <a:pt x="430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8"/>
              <p:cNvSpPr/>
              <p:nvPr/>
            </p:nvSpPr>
            <p:spPr>
              <a:xfrm>
                <a:off x="6130479" y="3369193"/>
                <a:ext cx="136119" cy="50915"/>
              </a:xfrm>
              <a:custGeom>
                <a:avLst/>
                <a:gdLst/>
                <a:ahLst/>
                <a:cxnLst/>
                <a:rect l="l" t="t" r="r" b="b"/>
                <a:pathLst>
                  <a:path w="2898" h="1084" extrusionOk="0">
                    <a:moveTo>
                      <a:pt x="0" y="1083"/>
                    </a:moveTo>
                    <a:lnTo>
                      <a:pt x="2898" y="1083"/>
                    </a:lnTo>
                    <a:lnTo>
                      <a:pt x="2898"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8"/>
              <p:cNvSpPr/>
              <p:nvPr/>
            </p:nvSpPr>
            <p:spPr>
              <a:xfrm>
                <a:off x="6060120" y="3308744"/>
                <a:ext cx="265615" cy="35697"/>
              </a:xfrm>
              <a:custGeom>
                <a:avLst/>
                <a:gdLst/>
                <a:ahLst/>
                <a:cxnLst/>
                <a:rect l="l" t="t" r="r" b="b"/>
                <a:pathLst>
                  <a:path w="5655" h="760" extrusionOk="0">
                    <a:moveTo>
                      <a:pt x="0" y="0"/>
                    </a:moveTo>
                    <a:lnTo>
                      <a:pt x="5655" y="0"/>
                    </a:lnTo>
                    <a:lnTo>
                      <a:pt x="5655" y="760"/>
                    </a:lnTo>
                    <a:lnTo>
                      <a:pt x="0" y="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8"/>
              <p:cNvSpPr/>
              <p:nvPr/>
            </p:nvSpPr>
            <p:spPr>
              <a:xfrm>
                <a:off x="6083557" y="3726912"/>
                <a:ext cx="224329" cy="130858"/>
              </a:xfrm>
              <a:custGeom>
                <a:avLst/>
                <a:gdLst/>
                <a:ahLst/>
                <a:cxnLst/>
                <a:rect l="l" t="t" r="r" b="b"/>
                <a:pathLst>
                  <a:path w="4776" h="2786" extrusionOk="0">
                    <a:moveTo>
                      <a:pt x="0" y="2786"/>
                    </a:moveTo>
                    <a:lnTo>
                      <a:pt x="4776" y="2786"/>
                    </a:lnTo>
                    <a:lnTo>
                      <a:pt x="4776"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8"/>
              <p:cNvSpPr/>
              <p:nvPr/>
            </p:nvSpPr>
            <p:spPr>
              <a:xfrm>
                <a:off x="5974871" y="3813808"/>
                <a:ext cx="199565" cy="50579"/>
              </a:xfrm>
              <a:custGeom>
                <a:avLst/>
                <a:gdLst/>
                <a:ahLst/>
                <a:cxnLst/>
                <a:rect l="l" t="t" r="r" b="b"/>
                <a:pathLst>
                  <a:path w="4249" h="936" extrusionOk="0">
                    <a:moveTo>
                      <a:pt x="1027" y="0"/>
                    </a:moveTo>
                    <a:lnTo>
                      <a:pt x="1027" y="0"/>
                    </a:lnTo>
                    <a:lnTo>
                      <a:pt x="1" y="0"/>
                    </a:lnTo>
                    <a:lnTo>
                      <a:pt x="1" y="936"/>
                    </a:lnTo>
                    <a:lnTo>
                      <a:pt x="4248" y="936"/>
                    </a:lnTo>
                    <a:lnTo>
                      <a:pt x="4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8"/>
              <p:cNvSpPr/>
              <p:nvPr/>
            </p:nvSpPr>
            <p:spPr>
              <a:xfrm>
                <a:off x="6023108" y="3772519"/>
                <a:ext cx="188350" cy="41334"/>
              </a:xfrm>
              <a:custGeom>
                <a:avLst/>
                <a:gdLst/>
                <a:ahLst/>
                <a:cxnLst/>
                <a:rect l="l" t="t" r="r" b="b"/>
                <a:pathLst>
                  <a:path w="4010" h="880" extrusionOk="0">
                    <a:moveTo>
                      <a:pt x="0" y="0"/>
                    </a:moveTo>
                    <a:lnTo>
                      <a:pt x="0" y="879"/>
                    </a:lnTo>
                    <a:lnTo>
                      <a:pt x="4009" y="879"/>
                    </a:lnTo>
                    <a:lnTo>
                      <a:pt x="4009" y="0"/>
                    </a:lnTo>
                    <a:lnTo>
                      <a:pt x="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8"/>
              <p:cNvSpPr/>
              <p:nvPr/>
            </p:nvSpPr>
            <p:spPr>
              <a:xfrm>
                <a:off x="6061435" y="3726912"/>
                <a:ext cx="198213" cy="45655"/>
              </a:xfrm>
              <a:custGeom>
                <a:avLst/>
                <a:gdLst/>
                <a:ahLst/>
                <a:cxnLst/>
                <a:rect l="l" t="t" r="r" b="b"/>
                <a:pathLst>
                  <a:path w="4220" h="972" extrusionOk="0">
                    <a:moveTo>
                      <a:pt x="0" y="971"/>
                    </a:moveTo>
                    <a:lnTo>
                      <a:pt x="4220" y="971"/>
                    </a:lnTo>
                    <a:lnTo>
                      <a:pt x="422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8"/>
              <p:cNvSpPr/>
              <p:nvPr/>
            </p:nvSpPr>
            <p:spPr>
              <a:xfrm>
                <a:off x="6250016" y="3550871"/>
                <a:ext cx="38703" cy="38703"/>
              </a:xfrm>
              <a:custGeom>
                <a:avLst/>
                <a:gdLst/>
                <a:ahLst/>
                <a:cxnLst/>
                <a:rect l="l" t="t" r="r" b="b"/>
                <a:pathLst>
                  <a:path w="824" h="824" extrusionOk="0">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8"/>
              <p:cNvSpPr/>
              <p:nvPr/>
            </p:nvSpPr>
            <p:spPr>
              <a:xfrm>
                <a:off x="7000206" y="3279670"/>
                <a:ext cx="477732" cy="578107"/>
              </a:xfrm>
              <a:custGeom>
                <a:avLst/>
                <a:gdLst/>
                <a:ahLst/>
                <a:cxnLst/>
                <a:rect l="l" t="t" r="r" b="b"/>
                <a:pathLst>
                  <a:path w="10171" h="12308" extrusionOk="0">
                    <a:moveTo>
                      <a:pt x="9819" y="0"/>
                    </a:moveTo>
                    <a:lnTo>
                      <a:pt x="1" y="0"/>
                    </a:lnTo>
                    <a:lnTo>
                      <a:pt x="1" y="12308"/>
                    </a:lnTo>
                    <a:lnTo>
                      <a:pt x="10171" y="12308"/>
                    </a:lnTo>
                    <a:lnTo>
                      <a:pt x="10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8"/>
              <p:cNvSpPr/>
              <p:nvPr/>
            </p:nvSpPr>
            <p:spPr>
              <a:xfrm>
                <a:off x="7477882" y="3279670"/>
                <a:ext cx="589051" cy="578107"/>
              </a:xfrm>
              <a:custGeom>
                <a:avLst/>
                <a:gdLst/>
                <a:ahLst/>
                <a:cxnLst/>
                <a:rect l="l" t="t" r="r" b="b"/>
                <a:pathLst>
                  <a:path w="12541" h="12308" extrusionOk="0">
                    <a:moveTo>
                      <a:pt x="1" y="0"/>
                    </a:moveTo>
                    <a:lnTo>
                      <a:pt x="1" y="12308"/>
                    </a:lnTo>
                    <a:lnTo>
                      <a:pt x="12540" y="12308"/>
                    </a:lnTo>
                    <a:lnTo>
                      <a:pt x="12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8"/>
              <p:cNvSpPr/>
              <p:nvPr/>
            </p:nvSpPr>
            <p:spPr>
              <a:xfrm>
                <a:off x="7576987" y="3486100"/>
                <a:ext cx="401734" cy="371674"/>
              </a:xfrm>
              <a:custGeom>
                <a:avLst/>
                <a:gdLst/>
                <a:ahLst/>
                <a:cxnLst/>
                <a:rect l="l" t="t" r="r" b="b"/>
                <a:pathLst>
                  <a:path w="8553" h="7913" extrusionOk="0">
                    <a:moveTo>
                      <a:pt x="0" y="7913"/>
                    </a:moveTo>
                    <a:lnTo>
                      <a:pt x="8553" y="7913"/>
                    </a:lnTo>
                    <a:lnTo>
                      <a:pt x="8553" y="1"/>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8"/>
              <p:cNvSpPr/>
              <p:nvPr/>
            </p:nvSpPr>
            <p:spPr>
              <a:xfrm>
                <a:off x="6968502" y="2981039"/>
                <a:ext cx="601592" cy="298682"/>
              </a:xfrm>
              <a:custGeom>
                <a:avLst/>
                <a:gdLst/>
                <a:ahLst/>
                <a:cxnLst/>
                <a:rect l="l" t="t" r="r" b="b"/>
                <a:pathLst>
                  <a:path w="12808" h="6359" extrusionOk="0">
                    <a:moveTo>
                      <a:pt x="1" y="5683"/>
                    </a:moveTo>
                    <a:lnTo>
                      <a:pt x="233" y="6358"/>
                    </a:lnTo>
                    <a:lnTo>
                      <a:pt x="10494" y="6358"/>
                    </a:lnTo>
                    <a:lnTo>
                      <a:pt x="128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8"/>
              <p:cNvSpPr/>
              <p:nvPr/>
            </p:nvSpPr>
            <p:spPr>
              <a:xfrm>
                <a:off x="7461349" y="2981039"/>
                <a:ext cx="642925" cy="298682"/>
              </a:xfrm>
              <a:custGeom>
                <a:avLst/>
                <a:gdLst/>
                <a:ahLst/>
                <a:cxnLst/>
                <a:rect l="l" t="t" r="r" b="b"/>
                <a:pathLst>
                  <a:path w="13688" h="6359" extrusionOk="0">
                    <a:moveTo>
                      <a:pt x="2315" y="0"/>
                    </a:moveTo>
                    <a:lnTo>
                      <a:pt x="13687" y="5655"/>
                    </a:lnTo>
                    <a:lnTo>
                      <a:pt x="13476" y="6358"/>
                    </a:lnTo>
                    <a:lnTo>
                      <a:pt x="1" y="635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8"/>
              <p:cNvSpPr/>
              <p:nvPr/>
            </p:nvSpPr>
            <p:spPr>
              <a:xfrm>
                <a:off x="7099311" y="3424335"/>
                <a:ext cx="298682" cy="120948"/>
              </a:xfrm>
              <a:custGeom>
                <a:avLst/>
                <a:gdLst/>
                <a:ahLst/>
                <a:cxnLst/>
                <a:rect l="l" t="t" r="r" b="b"/>
                <a:pathLst>
                  <a:path w="6359" h="2575" extrusionOk="0">
                    <a:moveTo>
                      <a:pt x="1" y="2575"/>
                    </a:moveTo>
                    <a:lnTo>
                      <a:pt x="6359" y="2575"/>
                    </a:lnTo>
                    <a:lnTo>
                      <a:pt x="6359"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8"/>
              <p:cNvSpPr/>
              <p:nvPr/>
            </p:nvSpPr>
            <p:spPr>
              <a:xfrm>
                <a:off x="7121434" y="3424335"/>
                <a:ext cx="276559" cy="120948"/>
              </a:xfrm>
              <a:custGeom>
                <a:avLst/>
                <a:gdLst/>
                <a:ahLst/>
                <a:cxnLst/>
                <a:rect l="l" t="t" r="r" b="b"/>
                <a:pathLst>
                  <a:path w="5888" h="2575" extrusionOk="0">
                    <a:moveTo>
                      <a:pt x="1" y="2575"/>
                    </a:moveTo>
                    <a:lnTo>
                      <a:pt x="5888" y="2575"/>
                    </a:lnTo>
                    <a:lnTo>
                      <a:pt x="588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8"/>
              <p:cNvSpPr/>
              <p:nvPr/>
            </p:nvSpPr>
            <p:spPr>
              <a:xfrm>
                <a:off x="7166712" y="3424335"/>
                <a:ext cx="74354" cy="120948"/>
              </a:xfrm>
              <a:custGeom>
                <a:avLst/>
                <a:gdLst/>
                <a:ahLst/>
                <a:cxnLst/>
                <a:rect l="l" t="t" r="r" b="b"/>
                <a:pathLst>
                  <a:path w="1583" h="2575" extrusionOk="0">
                    <a:moveTo>
                      <a:pt x="352" y="2575"/>
                    </a:moveTo>
                    <a:lnTo>
                      <a:pt x="1583" y="1"/>
                    </a:lnTo>
                    <a:lnTo>
                      <a:pt x="1231" y="1"/>
                    </a:lnTo>
                    <a:lnTo>
                      <a:pt x="0"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8"/>
              <p:cNvSpPr/>
              <p:nvPr/>
            </p:nvSpPr>
            <p:spPr>
              <a:xfrm>
                <a:off x="7209313" y="3424335"/>
                <a:ext cx="74400" cy="120948"/>
              </a:xfrm>
              <a:custGeom>
                <a:avLst/>
                <a:gdLst/>
                <a:ahLst/>
                <a:cxnLst/>
                <a:rect l="l" t="t" r="r" b="b"/>
                <a:pathLst>
                  <a:path w="1584" h="2575" extrusionOk="0">
                    <a:moveTo>
                      <a:pt x="352" y="2575"/>
                    </a:moveTo>
                    <a:lnTo>
                      <a:pt x="1583" y="1"/>
                    </a:lnTo>
                    <a:lnTo>
                      <a:pt x="1232" y="1"/>
                    </a:lnTo>
                    <a:lnTo>
                      <a:pt x="1"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8"/>
              <p:cNvSpPr/>
              <p:nvPr/>
            </p:nvSpPr>
            <p:spPr>
              <a:xfrm>
                <a:off x="6598198" y="3392631"/>
                <a:ext cx="315216" cy="229965"/>
              </a:xfrm>
              <a:custGeom>
                <a:avLst/>
                <a:gdLst/>
                <a:ahLst/>
                <a:cxnLst/>
                <a:rect l="l" t="t" r="r" b="b"/>
                <a:pathLst>
                  <a:path w="6711" h="4896" extrusionOk="0">
                    <a:moveTo>
                      <a:pt x="1" y="4895"/>
                    </a:moveTo>
                    <a:lnTo>
                      <a:pt x="6710" y="4895"/>
                    </a:lnTo>
                    <a:lnTo>
                      <a:pt x="6710"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8"/>
              <p:cNvSpPr/>
              <p:nvPr/>
            </p:nvSpPr>
            <p:spPr>
              <a:xfrm>
                <a:off x="6598198" y="3392631"/>
                <a:ext cx="293422" cy="229965"/>
              </a:xfrm>
              <a:custGeom>
                <a:avLst/>
                <a:gdLst/>
                <a:ahLst/>
                <a:cxnLst/>
                <a:rect l="l" t="t" r="r" b="b"/>
                <a:pathLst>
                  <a:path w="6247" h="4896" extrusionOk="0">
                    <a:moveTo>
                      <a:pt x="1" y="4895"/>
                    </a:moveTo>
                    <a:lnTo>
                      <a:pt x="6246" y="4895"/>
                    </a:lnTo>
                    <a:lnTo>
                      <a:pt x="6246"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8"/>
              <p:cNvSpPr/>
              <p:nvPr/>
            </p:nvSpPr>
            <p:spPr>
              <a:xfrm>
                <a:off x="6738588" y="3392631"/>
                <a:ext cx="12588" cy="229965"/>
              </a:xfrm>
              <a:custGeom>
                <a:avLst/>
                <a:gdLst/>
                <a:ahLst/>
                <a:cxnLst/>
                <a:rect l="l" t="t" r="r" b="b"/>
                <a:pathLst>
                  <a:path w="268" h="4896" extrusionOk="0">
                    <a:moveTo>
                      <a:pt x="1" y="4895"/>
                    </a:moveTo>
                    <a:lnTo>
                      <a:pt x="1" y="0"/>
                    </a:lnTo>
                    <a:lnTo>
                      <a:pt x="268" y="0"/>
                    </a:lnTo>
                    <a:lnTo>
                      <a:pt x="268" y="48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8"/>
              <p:cNvSpPr/>
              <p:nvPr/>
            </p:nvSpPr>
            <p:spPr>
              <a:xfrm>
                <a:off x="6876349" y="3392631"/>
                <a:ext cx="15265" cy="229965"/>
              </a:xfrm>
              <a:custGeom>
                <a:avLst/>
                <a:gdLst/>
                <a:ahLst/>
                <a:cxnLst/>
                <a:rect l="l" t="t" r="r" b="b"/>
                <a:pathLst>
                  <a:path w="325" h="4896" extrusionOk="0">
                    <a:moveTo>
                      <a:pt x="1" y="4895"/>
                    </a:moveTo>
                    <a:lnTo>
                      <a:pt x="324" y="4895"/>
                    </a:lnTo>
                    <a:lnTo>
                      <a:pt x="324"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8"/>
              <p:cNvSpPr/>
              <p:nvPr/>
            </p:nvSpPr>
            <p:spPr>
              <a:xfrm>
                <a:off x="6598198" y="3500003"/>
                <a:ext cx="293422" cy="13903"/>
              </a:xfrm>
              <a:custGeom>
                <a:avLst/>
                <a:gdLst/>
                <a:ahLst/>
                <a:cxnLst/>
                <a:rect l="l" t="t" r="r" b="b"/>
                <a:pathLst>
                  <a:path w="6247" h="296" extrusionOk="0">
                    <a:moveTo>
                      <a:pt x="1" y="296"/>
                    </a:moveTo>
                    <a:lnTo>
                      <a:pt x="6246" y="296"/>
                    </a:lnTo>
                    <a:lnTo>
                      <a:pt x="624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8"/>
              <p:cNvSpPr/>
              <p:nvPr/>
            </p:nvSpPr>
            <p:spPr>
              <a:xfrm>
                <a:off x="6640799" y="3430019"/>
                <a:ext cx="45655" cy="50869"/>
              </a:xfrm>
              <a:custGeom>
                <a:avLst/>
                <a:gdLst/>
                <a:ahLst/>
                <a:cxnLst/>
                <a:rect l="l" t="t" r="r" b="b"/>
                <a:pathLst>
                  <a:path w="972" h="1083" extrusionOk="0">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8"/>
              <p:cNvSpPr/>
              <p:nvPr/>
            </p:nvSpPr>
            <p:spPr>
              <a:xfrm>
                <a:off x="6807633" y="3533351"/>
                <a:ext cx="46641" cy="50587"/>
              </a:xfrm>
              <a:custGeom>
                <a:avLst/>
                <a:gdLst/>
                <a:ahLst/>
                <a:cxnLst/>
                <a:rect l="l" t="t" r="r" b="b"/>
                <a:pathLst>
                  <a:path w="993" h="1077" extrusionOk="0">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8"/>
              <p:cNvSpPr/>
              <p:nvPr/>
            </p:nvSpPr>
            <p:spPr>
              <a:xfrm>
                <a:off x="6775929" y="3544248"/>
                <a:ext cx="45279" cy="50587"/>
              </a:xfrm>
              <a:custGeom>
                <a:avLst/>
                <a:gdLst/>
                <a:ahLst/>
                <a:cxnLst/>
                <a:rect l="l" t="t" r="r" b="b"/>
                <a:pathLst>
                  <a:path w="964" h="1077" extrusionOk="0">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8"/>
              <p:cNvSpPr/>
              <p:nvPr/>
            </p:nvSpPr>
            <p:spPr>
              <a:xfrm>
                <a:off x="6968502" y="2981039"/>
                <a:ext cx="601592" cy="298682"/>
              </a:xfrm>
              <a:custGeom>
                <a:avLst/>
                <a:gdLst/>
                <a:ahLst/>
                <a:cxnLst/>
                <a:rect l="l" t="t" r="r" b="b"/>
                <a:pathLst>
                  <a:path w="12808" h="6359" extrusionOk="0">
                    <a:moveTo>
                      <a:pt x="1" y="5683"/>
                    </a:moveTo>
                    <a:lnTo>
                      <a:pt x="233" y="6358"/>
                    </a:lnTo>
                    <a:lnTo>
                      <a:pt x="10494" y="6358"/>
                    </a:lnTo>
                    <a:lnTo>
                      <a:pt x="12808" y="0"/>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5" name="Google Shape;845;p18"/>
            <p:cNvSpPr/>
            <p:nvPr/>
          </p:nvSpPr>
          <p:spPr>
            <a:xfrm>
              <a:off x="8428911" y="3679125"/>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846" name="Google Shape;846;p18"/>
          <p:cNvGrpSpPr/>
          <p:nvPr/>
        </p:nvGrpSpPr>
        <p:grpSpPr>
          <a:xfrm>
            <a:off x="-630649" y="918517"/>
            <a:ext cx="1499092" cy="689481"/>
            <a:chOff x="8727226" y="1200842"/>
            <a:chExt cx="1499092" cy="689481"/>
          </a:xfrm>
        </p:grpSpPr>
        <p:sp>
          <p:nvSpPr>
            <p:cNvPr id="847" name="Google Shape;847;p18"/>
            <p:cNvSpPr/>
            <p:nvPr/>
          </p:nvSpPr>
          <p:spPr>
            <a:xfrm>
              <a:off x="9624259" y="1200842"/>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8"/>
            <p:cNvSpPr/>
            <p:nvPr/>
          </p:nvSpPr>
          <p:spPr>
            <a:xfrm>
              <a:off x="8727226" y="1627548"/>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49" name="Google Shape;849;p18"/>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850" name="Google Shape;850;p18"/>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955"/>
        <p:cNvGrpSpPr/>
        <p:nvPr/>
      </p:nvGrpSpPr>
      <p:grpSpPr>
        <a:xfrm>
          <a:off x="0" y="0"/>
          <a:ext cx="0" cy="0"/>
          <a:chOff x="0" y="0"/>
          <a:chExt cx="0" cy="0"/>
        </a:xfrm>
      </p:grpSpPr>
      <p:sp>
        <p:nvSpPr>
          <p:cNvPr id="956" name="Google Shape;956;p20"/>
          <p:cNvSpPr txBox="1">
            <a:spLocks noGrp="1"/>
          </p:cNvSpPr>
          <p:nvPr>
            <p:ph type="title" hasCustomPrompt="1"/>
          </p:nvPr>
        </p:nvSpPr>
        <p:spPr>
          <a:xfrm>
            <a:off x="1924400" y="613700"/>
            <a:ext cx="4906200" cy="828300"/>
          </a:xfrm>
          <a:prstGeom prst="rect">
            <a:avLst/>
          </a:prstGeom>
          <a:solidFill>
            <a:schemeClr val="accent4"/>
          </a:solidFill>
        </p:spPr>
        <p:txBody>
          <a:bodyPr spcFirstLastPara="1" wrap="square" lIns="91425" tIns="91425" rIns="91425" bIns="91425" anchor="ctr" anchorCtr="0">
            <a:noAutofit/>
          </a:bodyPr>
          <a:lstStyle>
            <a:lvl1pPr lvl="0" rtl="0">
              <a:spcBef>
                <a:spcPts val="0"/>
              </a:spcBef>
              <a:spcAft>
                <a:spcPts val="0"/>
              </a:spcAft>
              <a:buSzPts val="6200"/>
              <a:buNone/>
              <a:defRPr sz="4800" b="0">
                <a:solidFill>
                  <a:schemeClr val="lt1"/>
                </a:solidFill>
                <a:latin typeface="Raleway ExtraBold"/>
                <a:ea typeface="Raleway ExtraBold"/>
                <a:cs typeface="Raleway ExtraBold"/>
                <a:sym typeface="Raleway ExtraBold"/>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957" name="Google Shape;957;p20"/>
          <p:cNvSpPr txBox="1">
            <a:spLocks noGrp="1"/>
          </p:cNvSpPr>
          <p:nvPr>
            <p:ph type="subTitle" idx="1"/>
          </p:nvPr>
        </p:nvSpPr>
        <p:spPr>
          <a:xfrm>
            <a:off x="1924400" y="1442001"/>
            <a:ext cx="4906200" cy="44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58" name="Google Shape;958;p20"/>
          <p:cNvSpPr txBox="1">
            <a:spLocks noGrp="1"/>
          </p:cNvSpPr>
          <p:nvPr>
            <p:ph type="title" idx="2" hasCustomPrompt="1"/>
          </p:nvPr>
        </p:nvSpPr>
        <p:spPr>
          <a:xfrm>
            <a:off x="1924400" y="1910200"/>
            <a:ext cx="4906200" cy="828300"/>
          </a:xfrm>
          <a:prstGeom prst="rect">
            <a:avLst/>
          </a:prstGeom>
          <a:solidFill>
            <a:schemeClr val="accent4"/>
          </a:solidFill>
        </p:spPr>
        <p:txBody>
          <a:bodyPr spcFirstLastPara="1" wrap="square" lIns="91425" tIns="91425" rIns="91425" bIns="91425" anchor="b" anchorCtr="0">
            <a:noAutofit/>
          </a:bodyPr>
          <a:lstStyle>
            <a:lvl1pPr lvl="0" rtl="0">
              <a:spcBef>
                <a:spcPts val="0"/>
              </a:spcBef>
              <a:spcAft>
                <a:spcPts val="0"/>
              </a:spcAft>
              <a:buClr>
                <a:schemeClr val="lt1"/>
              </a:buClr>
              <a:buSzPts val="6200"/>
              <a:buNone/>
              <a:defRPr sz="4800">
                <a:solidFill>
                  <a:schemeClr val="lt1"/>
                </a:solidFill>
              </a:defRPr>
            </a:lvl1pPr>
            <a:lvl2pPr lvl="1" algn="ctr" rtl="0">
              <a:spcBef>
                <a:spcPts val="0"/>
              </a:spcBef>
              <a:spcAft>
                <a:spcPts val="0"/>
              </a:spcAft>
              <a:buClr>
                <a:schemeClr val="lt1"/>
              </a:buClr>
              <a:buSzPts val="6200"/>
              <a:buNone/>
              <a:defRPr sz="6200">
                <a:solidFill>
                  <a:schemeClr val="lt1"/>
                </a:solidFill>
              </a:defRPr>
            </a:lvl2pPr>
            <a:lvl3pPr lvl="2" algn="ctr" rtl="0">
              <a:spcBef>
                <a:spcPts val="0"/>
              </a:spcBef>
              <a:spcAft>
                <a:spcPts val="0"/>
              </a:spcAft>
              <a:buClr>
                <a:schemeClr val="lt1"/>
              </a:buClr>
              <a:buSzPts val="6200"/>
              <a:buNone/>
              <a:defRPr sz="6200">
                <a:solidFill>
                  <a:schemeClr val="lt1"/>
                </a:solidFill>
              </a:defRPr>
            </a:lvl3pPr>
            <a:lvl4pPr lvl="3" algn="ctr" rtl="0">
              <a:spcBef>
                <a:spcPts val="0"/>
              </a:spcBef>
              <a:spcAft>
                <a:spcPts val="0"/>
              </a:spcAft>
              <a:buClr>
                <a:schemeClr val="lt1"/>
              </a:buClr>
              <a:buSzPts val="6200"/>
              <a:buNone/>
              <a:defRPr sz="6200">
                <a:solidFill>
                  <a:schemeClr val="lt1"/>
                </a:solidFill>
              </a:defRPr>
            </a:lvl4pPr>
            <a:lvl5pPr lvl="4" algn="ctr" rtl="0">
              <a:spcBef>
                <a:spcPts val="0"/>
              </a:spcBef>
              <a:spcAft>
                <a:spcPts val="0"/>
              </a:spcAft>
              <a:buClr>
                <a:schemeClr val="lt1"/>
              </a:buClr>
              <a:buSzPts val="6200"/>
              <a:buNone/>
              <a:defRPr sz="6200">
                <a:solidFill>
                  <a:schemeClr val="lt1"/>
                </a:solidFill>
              </a:defRPr>
            </a:lvl5pPr>
            <a:lvl6pPr lvl="5" algn="ctr" rtl="0">
              <a:spcBef>
                <a:spcPts val="0"/>
              </a:spcBef>
              <a:spcAft>
                <a:spcPts val="0"/>
              </a:spcAft>
              <a:buClr>
                <a:schemeClr val="lt1"/>
              </a:buClr>
              <a:buSzPts val="6200"/>
              <a:buNone/>
              <a:defRPr sz="6200">
                <a:solidFill>
                  <a:schemeClr val="lt1"/>
                </a:solidFill>
              </a:defRPr>
            </a:lvl6pPr>
            <a:lvl7pPr lvl="6" algn="ctr" rtl="0">
              <a:spcBef>
                <a:spcPts val="0"/>
              </a:spcBef>
              <a:spcAft>
                <a:spcPts val="0"/>
              </a:spcAft>
              <a:buClr>
                <a:schemeClr val="lt1"/>
              </a:buClr>
              <a:buSzPts val="6200"/>
              <a:buNone/>
              <a:defRPr sz="6200">
                <a:solidFill>
                  <a:schemeClr val="lt1"/>
                </a:solidFill>
              </a:defRPr>
            </a:lvl7pPr>
            <a:lvl8pPr lvl="7" algn="ctr" rtl="0">
              <a:spcBef>
                <a:spcPts val="0"/>
              </a:spcBef>
              <a:spcAft>
                <a:spcPts val="0"/>
              </a:spcAft>
              <a:buClr>
                <a:schemeClr val="lt1"/>
              </a:buClr>
              <a:buSzPts val="6200"/>
              <a:buNone/>
              <a:defRPr sz="6200">
                <a:solidFill>
                  <a:schemeClr val="lt1"/>
                </a:solidFill>
              </a:defRPr>
            </a:lvl8pPr>
            <a:lvl9pPr lvl="8" algn="ctr" rtl="0">
              <a:spcBef>
                <a:spcPts val="0"/>
              </a:spcBef>
              <a:spcAft>
                <a:spcPts val="0"/>
              </a:spcAft>
              <a:buClr>
                <a:schemeClr val="lt1"/>
              </a:buClr>
              <a:buSzPts val="6200"/>
              <a:buNone/>
              <a:defRPr sz="6200">
                <a:solidFill>
                  <a:schemeClr val="lt1"/>
                </a:solidFill>
              </a:defRPr>
            </a:lvl9pPr>
          </a:lstStyle>
          <a:p>
            <a:r>
              <a:t>xx%</a:t>
            </a:r>
          </a:p>
        </p:txBody>
      </p:sp>
      <p:sp>
        <p:nvSpPr>
          <p:cNvPr id="959" name="Google Shape;959;p20"/>
          <p:cNvSpPr txBox="1">
            <a:spLocks noGrp="1"/>
          </p:cNvSpPr>
          <p:nvPr>
            <p:ph type="subTitle" idx="3"/>
          </p:nvPr>
        </p:nvSpPr>
        <p:spPr>
          <a:xfrm>
            <a:off x="1924400" y="2738500"/>
            <a:ext cx="4906200" cy="44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60" name="Google Shape;960;p20"/>
          <p:cNvSpPr txBox="1">
            <a:spLocks noGrp="1"/>
          </p:cNvSpPr>
          <p:nvPr>
            <p:ph type="title" idx="4" hasCustomPrompt="1"/>
          </p:nvPr>
        </p:nvSpPr>
        <p:spPr>
          <a:xfrm>
            <a:off x="1924400" y="3206699"/>
            <a:ext cx="4906200" cy="828300"/>
          </a:xfrm>
          <a:prstGeom prst="rect">
            <a:avLst/>
          </a:prstGeom>
          <a:solidFill>
            <a:schemeClr val="accent4"/>
          </a:solidFill>
        </p:spPr>
        <p:txBody>
          <a:bodyPr spcFirstLastPara="1" wrap="square" lIns="91425" tIns="91425" rIns="91425" bIns="91425" anchor="b" anchorCtr="0">
            <a:noAutofit/>
          </a:bodyPr>
          <a:lstStyle>
            <a:lvl1pPr lvl="0" rtl="0">
              <a:spcBef>
                <a:spcPts val="0"/>
              </a:spcBef>
              <a:spcAft>
                <a:spcPts val="0"/>
              </a:spcAft>
              <a:buClr>
                <a:schemeClr val="lt1"/>
              </a:buClr>
              <a:buSzPts val="6200"/>
              <a:buNone/>
              <a:defRPr sz="4800">
                <a:solidFill>
                  <a:schemeClr val="lt1"/>
                </a:solidFill>
              </a:defRPr>
            </a:lvl1pPr>
            <a:lvl2pPr lvl="1" algn="ctr" rtl="0">
              <a:spcBef>
                <a:spcPts val="0"/>
              </a:spcBef>
              <a:spcAft>
                <a:spcPts val="0"/>
              </a:spcAft>
              <a:buClr>
                <a:schemeClr val="lt1"/>
              </a:buClr>
              <a:buSzPts val="6200"/>
              <a:buNone/>
              <a:defRPr sz="6200">
                <a:solidFill>
                  <a:schemeClr val="lt1"/>
                </a:solidFill>
              </a:defRPr>
            </a:lvl2pPr>
            <a:lvl3pPr lvl="2" algn="ctr" rtl="0">
              <a:spcBef>
                <a:spcPts val="0"/>
              </a:spcBef>
              <a:spcAft>
                <a:spcPts val="0"/>
              </a:spcAft>
              <a:buClr>
                <a:schemeClr val="lt1"/>
              </a:buClr>
              <a:buSzPts val="6200"/>
              <a:buNone/>
              <a:defRPr sz="6200">
                <a:solidFill>
                  <a:schemeClr val="lt1"/>
                </a:solidFill>
              </a:defRPr>
            </a:lvl3pPr>
            <a:lvl4pPr lvl="3" algn="ctr" rtl="0">
              <a:spcBef>
                <a:spcPts val="0"/>
              </a:spcBef>
              <a:spcAft>
                <a:spcPts val="0"/>
              </a:spcAft>
              <a:buClr>
                <a:schemeClr val="lt1"/>
              </a:buClr>
              <a:buSzPts val="6200"/>
              <a:buNone/>
              <a:defRPr sz="6200">
                <a:solidFill>
                  <a:schemeClr val="lt1"/>
                </a:solidFill>
              </a:defRPr>
            </a:lvl4pPr>
            <a:lvl5pPr lvl="4" algn="ctr" rtl="0">
              <a:spcBef>
                <a:spcPts val="0"/>
              </a:spcBef>
              <a:spcAft>
                <a:spcPts val="0"/>
              </a:spcAft>
              <a:buClr>
                <a:schemeClr val="lt1"/>
              </a:buClr>
              <a:buSzPts val="6200"/>
              <a:buNone/>
              <a:defRPr sz="6200">
                <a:solidFill>
                  <a:schemeClr val="lt1"/>
                </a:solidFill>
              </a:defRPr>
            </a:lvl5pPr>
            <a:lvl6pPr lvl="5" algn="ctr" rtl="0">
              <a:spcBef>
                <a:spcPts val="0"/>
              </a:spcBef>
              <a:spcAft>
                <a:spcPts val="0"/>
              </a:spcAft>
              <a:buClr>
                <a:schemeClr val="lt1"/>
              </a:buClr>
              <a:buSzPts val="6200"/>
              <a:buNone/>
              <a:defRPr sz="6200">
                <a:solidFill>
                  <a:schemeClr val="lt1"/>
                </a:solidFill>
              </a:defRPr>
            </a:lvl6pPr>
            <a:lvl7pPr lvl="6" algn="ctr" rtl="0">
              <a:spcBef>
                <a:spcPts val="0"/>
              </a:spcBef>
              <a:spcAft>
                <a:spcPts val="0"/>
              </a:spcAft>
              <a:buClr>
                <a:schemeClr val="lt1"/>
              </a:buClr>
              <a:buSzPts val="6200"/>
              <a:buNone/>
              <a:defRPr sz="6200">
                <a:solidFill>
                  <a:schemeClr val="lt1"/>
                </a:solidFill>
              </a:defRPr>
            </a:lvl7pPr>
            <a:lvl8pPr lvl="7" algn="ctr" rtl="0">
              <a:spcBef>
                <a:spcPts val="0"/>
              </a:spcBef>
              <a:spcAft>
                <a:spcPts val="0"/>
              </a:spcAft>
              <a:buClr>
                <a:schemeClr val="lt1"/>
              </a:buClr>
              <a:buSzPts val="6200"/>
              <a:buNone/>
              <a:defRPr sz="6200">
                <a:solidFill>
                  <a:schemeClr val="lt1"/>
                </a:solidFill>
              </a:defRPr>
            </a:lvl8pPr>
            <a:lvl9pPr lvl="8" algn="ctr" rtl="0">
              <a:spcBef>
                <a:spcPts val="0"/>
              </a:spcBef>
              <a:spcAft>
                <a:spcPts val="0"/>
              </a:spcAft>
              <a:buClr>
                <a:schemeClr val="lt1"/>
              </a:buClr>
              <a:buSzPts val="6200"/>
              <a:buNone/>
              <a:defRPr sz="6200">
                <a:solidFill>
                  <a:schemeClr val="lt1"/>
                </a:solidFill>
              </a:defRPr>
            </a:lvl9pPr>
          </a:lstStyle>
          <a:p>
            <a:r>
              <a:t>xx%</a:t>
            </a:r>
          </a:p>
        </p:txBody>
      </p:sp>
      <p:sp>
        <p:nvSpPr>
          <p:cNvPr id="961" name="Google Shape;961;p20"/>
          <p:cNvSpPr txBox="1">
            <a:spLocks noGrp="1"/>
          </p:cNvSpPr>
          <p:nvPr>
            <p:ph type="subTitle" idx="5"/>
          </p:nvPr>
        </p:nvSpPr>
        <p:spPr>
          <a:xfrm>
            <a:off x="1924400" y="4035000"/>
            <a:ext cx="4906200" cy="44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962" name="Google Shape;962;p20"/>
          <p:cNvGrpSpPr/>
          <p:nvPr/>
        </p:nvGrpSpPr>
        <p:grpSpPr>
          <a:xfrm>
            <a:off x="375950" y="-9175"/>
            <a:ext cx="259800" cy="5165400"/>
            <a:chOff x="375950" y="-9175"/>
            <a:chExt cx="259800" cy="5165400"/>
          </a:xfrm>
        </p:grpSpPr>
        <p:cxnSp>
          <p:nvCxnSpPr>
            <p:cNvPr id="963" name="Google Shape;963;p20"/>
            <p:cNvCxnSpPr/>
            <p:nvPr/>
          </p:nvCxnSpPr>
          <p:spPr>
            <a:xfrm>
              <a:off x="505850" y="-9175"/>
              <a:ext cx="0" cy="5165400"/>
            </a:xfrm>
            <a:prstGeom prst="straightConnector1">
              <a:avLst/>
            </a:prstGeom>
            <a:noFill/>
            <a:ln w="9525" cap="flat" cmpd="sng">
              <a:solidFill>
                <a:schemeClr val="dk1"/>
              </a:solidFill>
              <a:prstDash val="solid"/>
              <a:round/>
              <a:headEnd type="none" w="med" len="med"/>
              <a:tailEnd type="none" w="med" len="med"/>
            </a:ln>
          </p:spPr>
        </p:cxnSp>
        <p:sp>
          <p:nvSpPr>
            <p:cNvPr id="964" name="Google Shape;964;p20"/>
            <p:cNvSpPr/>
            <p:nvPr/>
          </p:nvSpPr>
          <p:spPr>
            <a:xfrm>
              <a:off x="375950" y="0"/>
              <a:ext cx="259800" cy="4035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965" name="Google Shape;965;p20"/>
          <p:cNvGrpSpPr/>
          <p:nvPr/>
        </p:nvGrpSpPr>
        <p:grpSpPr>
          <a:xfrm>
            <a:off x="7227158" y="326425"/>
            <a:ext cx="2221633" cy="1296268"/>
            <a:chOff x="7831046" y="330250"/>
            <a:chExt cx="2221633" cy="1296268"/>
          </a:xfrm>
        </p:grpSpPr>
        <p:sp>
          <p:nvSpPr>
            <p:cNvPr id="966" name="Google Shape;966;p20"/>
            <p:cNvSpPr/>
            <p:nvPr/>
          </p:nvSpPr>
          <p:spPr>
            <a:xfrm>
              <a:off x="9094047" y="1369620"/>
              <a:ext cx="958632" cy="256898"/>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0"/>
            <p:cNvSpPr/>
            <p:nvPr/>
          </p:nvSpPr>
          <p:spPr>
            <a:xfrm>
              <a:off x="7831046" y="330250"/>
              <a:ext cx="657111" cy="176099"/>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1" name="Shape 968"/>
        <p:cNvGrpSpPr/>
        <p:nvPr/>
      </p:nvGrpSpPr>
      <p:grpSpPr>
        <a:xfrm>
          <a:off x="0" y="0"/>
          <a:ext cx="0" cy="0"/>
          <a:chOff x="0" y="0"/>
          <a:chExt cx="0" cy="0"/>
        </a:xfrm>
      </p:grpSpPr>
      <p:sp>
        <p:nvSpPr>
          <p:cNvPr id="969" name="Google Shape;969;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sz="2700" b="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cxnSp>
        <p:nvCxnSpPr>
          <p:cNvPr id="970" name="Google Shape;970;p21"/>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971" name="Google Shape;971;p21"/>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972" name="Google Shape;972;p21"/>
          <p:cNvGrpSpPr/>
          <p:nvPr/>
        </p:nvGrpSpPr>
        <p:grpSpPr>
          <a:xfrm>
            <a:off x="8221034" y="817073"/>
            <a:ext cx="1523506" cy="546814"/>
            <a:chOff x="8558334" y="696473"/>
            <a:chExt cx="1523506" cy="546814"/>
          </a:xfrm>
        </p:grpSpPr>
        <p:sp>
          <p:nvSpPr>
            <p:cNvPr id="973" name="Google Shape;973;p21"/>
            <p:cNvSpPr/>
            <p:nvPr/>
          </p:nvSpPr>
          <p:spPr>
            <a:xfrm>
              <a:off x="8558334" y="1081942"/>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1"/>
            <p:cNvSpPr/>
            <p:nvPr/>
          </p:nvSpPr>
          <p:spPr>
            <a:xfrm>
              <a:off x="9103851" y="696473"/>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 name="Google Shape;975;p21"/>
          <p:cNvGrpSpPr/>
          <p:nvPr/>
        </p:nvGrpSpPr>
        <p:grpSpPr>
          <a:xfrm>
            <a:off x="-202768" y="3840225"/>
            <a:ext cx="2733508" cy="3023391"/>
            <a:chOff x="-202768" y="3840225"/>
            <a:chExt cx="2733508" cy="3023391"/>
          </a:xfrm>
        </p:grpSpPr>
        <p:grpSp>
          <p:nvGrpSpPr>
            <p:cNvPr id="976" name="Google Shape;976;p21"/>
            <p:cNvGrpSpPr/>
            <p:nvPr/>
          </p:nvGrpSpPr>
          <p:grpSpPr>
            <a:xfrm>
              <a:off x="797357" y="4608495"/>
              <a:ext cx="1163585" cy="2008346"/>
              <a:chOff x="4537475" y="1366675"/>
              <a:chExt cx="1878265" cy="3241882"/>
            </a:xfrm>
          </p:grpSpPr>
          <p:sp>
            <p:nvSpPr>
              <p:cNvPr id="977" name="Google Shape;977;p21"/>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1"/>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1"/>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1"/>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1"/>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1"/>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1"/>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1"/>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1"/>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1"/>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1"/>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1"/>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1"/>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1"/>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1"/>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1"/>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1"/>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1"/>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1"/>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1"/>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1"/>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1"/>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1"/>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1"/>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1"/>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1"/>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1"/>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1"/>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1"/>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1"/>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1"/>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1"/>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1"/>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1"/>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1"/>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1"/>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1"/>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1"/>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1"/>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 name="Google Shape;1016;p21"/>
            <p:cNvGrpSpPr/>
            <p:nvPr/>
          </p:nvGrpSpPr>
          <p:grpSpPr>
            <a:xfrm>
              <a:off x="-202768" y="4855270"/>
              <a:ext cx="1163585" cy="2008346"/>
              <a:chOff x="4537475" y="1366675"/>
              <a:chExt cx="1878265" cy="3241882"/>
            </a:xfrm>
          </p:grpSpPr>
          <p:sp>
            <p:nvSpPr>
              <p:cNvPr id="1017" name="Google Shape;1017;p21"/>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1"/>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1"/>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1"/>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1"/>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1"/>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1"/>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1"/>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1"/>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1"/>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1"/>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1"/>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1"/>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1"/>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1"/>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1"/>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1"/>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1"/>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1"/>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1"/>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1"/>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1"/>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1"/>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1"/>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1"/>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1"/>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1"/>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1"/>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1"/>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1"/>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1"/>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1"/>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1"/>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1"/>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1"/>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1"/>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1"/>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1"/>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1"/>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 name="Google Shape;1056;p21"/>
            <p:cNvGrpSpPr/>
            <p:nvPr/>
          </p:nvGrpSpPr>
          <p:grpSpPr>
            <a:xfrm>
              <a:off x="1614501" y="4732765"/>
              <a:ext cx="916239" cy="681891"/>
              <a:chOff x="5951675" y="3577056"/>
              <a:chExt cx="1387821" cy="1032855"/>
            </a:xfrm>
          </p:grpSpPr>
          <p:sp>
            <p:nvSpPr>
              <p:cNvPr id="1057" name="Google Shape;1057;p21"/>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1"/>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9" name="Google Shape;1059;p21"/>
            <p:cNvSpPr/>
            <p:nvPr/>
          </p:nvSpPr>
          <p:spPr>
            <a:xfrm>
              <a:off x="237898" y="3840225"/>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067"/>
        <p:cNvGrpSpPr/>
        <p:nvPr/>
      </p:nvGrpSpPr>
      <p:grpSpPr>
        <a:xfrm>
          <a:off x="0" y="0"/>
          <a:ext cx="0" cy="0"/>
          <a:chOff x="0" y="0"/>
          <a:chExt cx="0" cy="0"/>
        </a:xfrm>
      </p:grpSpPr>
      <p:grpSp>
        <p:nvGrpSpPr>
          <p:cNvPr id="1068" name="Google Shape;1068;p23"/>
          <p:cNvGrpSpPr/>
          <p:nvPr/>
        </p:nvGrpSpPr>
        <p:grpSpPr>
          <a:xfrm>
            <a:off x="6414926" y="3696850"/>
            <a:ext cx="2865735" cy="2654708"/>
            <a:chOff x="6414926" y="3696850"/>
            <a:chExt cx="2865735" cy="2654708"/>
          </a:xfrm>
        </p:grpSpPr>
        <p:grpSp>
          <p:nvGrpSpPr>
            <p:cNvPr id="1069" name="Google Shape;1069;p23"/>
            <p:cNvGrpSpPr/>
            <p:nvPr/>
          </p:nvGrpSpPr>
          <p:grpSpPr>
            <a:xfrm>
              <a:off x="7148332" y="4200032"/>
              <a:ext cx="1163585" cy="2008346"/>
              <a:chOff x="4537475" y="1366675"/>
              <a:chExt cx="1878265" cy="3241882"/>
            </a:xfrm>
          </p:grpSpPr>
          <p:sp>
            <p:nvSpPr>
              <p:cNvPr id="1070" name="Google Shape;1070;p23"/>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3"/>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3"/>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3"/>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3"/>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3"/>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3"/>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3"/>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3"/>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3"/>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3"/>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3"/>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3"/>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3"/>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3"/>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3"/>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3"/>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3"/>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3"/>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3"/>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3"/>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3"/>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3"/>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3"/>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3"/>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3"/>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3"/>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3"/>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3"/>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3"/>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3"/>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3"/>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3"/>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3"/>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3"/>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3"/>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3"/>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3"/>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3"/>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1109;p23"/>
            <p:cNvGrpSpPr/>
            <p:nvPr/>
          </p:nvGrpSpPr>
          <p:grpSpPr>
            <a:xfrm>
              <a:off x="8141897" y="4495880"/>
              <a:ext cx="1138764" cy="1855677"/>
              <a:chOff x="525125" y="1486050"/>
              <a:chExt cx="2124163" cy="3461439"/>
            </a:xfrm>
          </p:grpSpPr>
          <p:sp>
            <p:nvSpPr>
              <p:cNvPr id="1110" name="Google Shape;1110;p23"/>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3"/>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3"/>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3"/>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3"/>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3"/>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3"/>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3"/>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3"/>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3"/>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3"/>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3"/>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3"/>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3"/>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3"/>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3"/>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3"/>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3"/>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3"/>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3"/>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3"/>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3"/>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3"/>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3"/>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3"/>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3"/>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3"/>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3"/>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3"/>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3"/>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3"/>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3"/>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3"/>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3"/>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4" name="Google Shape;1144;p23"/>
              <p:cNvGrpSpPr/>
              <p:nvPr/>
            </p:nvGrpSpPr>
            <p:grpSpPr>
              <a:xfrm>
                <a:off x="973439" y="2819098"/>
                <a:ext cx="174934" cy="130542"/>
                <a:chOff x="2714005" y="3446776"/>
                <a:chExt cx="330750" cy="246818"/>
              </a:xfrm>
            </p:grpSpPr>
            <p:sp>
              <p:nvSpPr>
                <p:cNvPr id="1145" name="Google Shape;1145;p23"/>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3"/>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 name="Google Shape;1147;p23"/>
              <p:cNvGrpSpPr/>
              <p:nvPr/>
            </p:nvGrpSpPr>
            <p:grpSpPr>
              <a:xfrm>
                <a:off x="1640414" y="2819098"/>
                <a:ext cx="174934" cy="130542"/>
                <a:chOff x="2714005" y="3446776"/>
                <a:chExt cx="330750" cy="246818"/>
              </a:xfrm>
            </p:grpSpPr>
            <p:sp>
              <p:nvSpPr>
                <p:cNvPr id="1148" name="Google Shape;1148;p23"/>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3"/>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50" name="Google Shape;1150;p23"/>
            <p:cNvGrpSpPr/>
            <p:nvPr/>
          </p:nvGrpSpPr>
          <p:grpSpPr>
            <a:xfrm>
              <a:off x="6414926" y="4682015"/>
              <a:ext cx="916239" cy="681891"/>
              <a:chOff x="5951675" y="3577056"/>
              <a:chExt cx="1387821" cy="1032855"/>
            </a:xfrm>
          </p:grpSpPr>
          <p:sp>
            <p:nvSpPr>
              <p:cNvPr id="1151" name="Google Shape;1151;p23"/>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3"/>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3" name="Google Shape;1153;p23"/>
            <p:cNvSpPr/>
            <p:nvPr/>
          </p:nvSpPr>
          <p:spPr>
            <a:xfrm>
              <a:off x="8529298" y="3696850"/>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1154" name="Google Shape;1154;p23"/>
          <p:cNvGrpSpPr/>
          <p:nvPr/>
        </p:nvGrpSpPr>
        <p:grpSpPr>
          <a:xfrm>
            <a:off x="-276724" y="817085"/>
            <a:ext cx="1409242" cy="535527"/>
            <a:chOff x="8277201" y="696485"/>
            <a:chExt cx="1409242" cy="535527"/>
          </a:xfrm>
        </p:grpSpPr>
        <p:sp>
          <p:nvSpPr>
            <p:cNvPr id="1155" name="Google Shape;1155;p23"/>
            <p:cNvSpPr/>
            <p:nvPr/>
          </p:nvSpPr>
          <p:spPr>
            <a:xfrm>
              <a:off x="9084384" y="1070667"/>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3"/>
            <p:cNvSpPr/>
            <p:nvPr/>
          </p:nvSpPr>
          <p:spPr>
            <a:xfrm>
              <a:off x="8277201" y="696485"/>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157"/>
        <p:cNvGrpSpPr/>
        <p:nvPr/>
      </p:nvGrpSpPr>
      <p:grpSpPr>
        <a:xfrm>
          <a:off x="0" y="0"/>
          <a:ext cx="0" cy="0"/>
          <a:chOff x="0" y="0"/>
          <a:chExt cx="0" cy="0"/>
        </a:xfrm>
      </p:grpSpPr>
      <p:grpSp>
        <p:nvGrpSpPr>
          <p:cNvPr id="1158" name="Google Shape;1158;p24"/>
          <p:cNvGrpSpPr/>
          <p:nvPr/>
        </p:nvGrpSpPr>
        <p:grpSpPr>
          <a:xfrm>
            <a:off x="8233126" y="918517"/>
            <a:ext cx="1116017" cy="693194"/>
            <a:chOff x="8570426" y="797917"/>
            <a:chExt cx="1116017" cy="693194"/>
          </a:xfrm>
        </p:grpSpPr>
        <p:sp>
          <p:nvSpPr>
            <p:cNvPr id="1159" name="Google Shape;1159;p24"/>
            <p:cNvSpPr/>
            <p:nvPr/>
          </p:nvSpPr>
          <p:spPr>
            <a:xfrm>
              <a:off x="9084384" y="797917"/>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4"/>
            <p:cNvSpPr/>
            <p:nvPr/>
          </p:nvSpPr>
          <p:spPr>
            <a:xfrm>
              <a:off x="8570426" y="1228335"/>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24"/>
          <p:cNvGrpSpPr/>
          <p:nvPr/>
        </p:nvGrpSpPr>
        <p:grpSpPr>
          <a:xfrm>
            <a:off x="-423653" y="3465700"/>
            <a:ext cx="3308969" cy="2555658"/>
            <a:chOff x="-423653" y="3465700"/>
            <a:chExt cx="3308969" cy="2555658"/>
          </a:xfrm>
        </p:grpSpPr>
        <p:grpSp>
          <p:nvGrpSpPr>
            <p:cNvPr id="1162" name="Google Shape;1162;p24"/>
            <p:cNvGrpSpPr/>
            <p:nvPr/>
          </p:nvGrpSpPr>
          <p:grpSpPr>
            <a:xfrm>
              <a:off x="1969076" y="4608490"/>
              <a:ext cx="916239" cy="681891"/>
              <a:chOff x="5951675" y="3577056"/>
              <a:chExt cx="1387821" cy="1032855"/>
            </a:xfrm>
          </p:grpSpPr>
          <p:sp>
            <p:nvSpPr>
              <p:cNvPr id="1163" name="Google Shape;1163;p24"/>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4"/>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 name="Google Shape;1165;p24"/>
            <p:cNvGrpSpPr/>
            <p:nvPr/>
          </p:nvGrpSpPr>
          <p:grpSpPr>
            <a:xfrm flipH="1">
              <a:off x="-423653" y="4165680"/>
              <a:ext cx="1138764" cy="1855677"/>
              <a:chOff x="525125" y="1486050"/>
              <a:chExt cx="2124163" cy="3461439"/>
            </a:xfrm>
          </p:grpSpPr>
          <p:sp>
            <p:nvSpPr>
              <p:cNvPr id="1166" name="Google Shape;1166;p24"/>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4"/>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4"/>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4"/>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4"/>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4"/>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4"/>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4"/>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4"/>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4"/>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4"/>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4"/>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4"/>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4"/>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4"/>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4"/>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4"/>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4"/>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4"/>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4"/>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4"/>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4"/>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4"/>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4"/>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4"/>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4"/>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4"/>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4"/>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4"/>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4"/>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4"/>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4"/>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4"/>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4"/>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0" name="Google Shape;1200;p24"/>
              <p:cNvGrpSpPr/>
              <p:nvPr/>
            </p:nvGrpSpPr>
            <p:grpSpPr>
              <a:xfrm>
                <a:off x="973439" y="2819098"/>
                <a:ext cx="174934" cy="130542"/>
                <a:chOff x="2714005" y="3446776"/>
                <a:chExt cx="330750" cy="246818"/>
              </a:xfrm>
            </p:grpSpPr>
            <p:sp>
              <p:nvSpPr>
                <p:cNvPr id="1201" name="Google Shape;1201;p24"/>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4"/>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 name="Google Shape;1203;p24"/>
              <p:cNvGrpSpPr/>
              <p:nvPr/>
            </p:nvGrpSpPr>
            <p:grpSpPr>
              <a:xfrm>
                <a:off x="1640414" y="2819098"/>
                <a:ext cx="174934" cy="130542"/>
                <a:chOff x="2714005" y="3446776"/>
                <a:chExt cx="330750" cy="246818"/>
              </a:xfrm>
            </p:grpSpPr>
            <p:sp>
              <p:nvSpPr>
                <p:cNvPr id="1204" name="Google Shape;1204;p24"/>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4"/>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6" name="Google Shape;1206;p24"/>
            <p:cNvGrpSpPr/>
            <p:nvPr/>
          </p:nvGrpSpPr>
          <p:grpSpPr>
            <a:xfrm flipH="1">
              <a:off x="415695" y="4542586"/>
              <a:ext cx="1753484" cy="1361026"/>
              <a:chOff x="3654620" y="3548886"/>
              <a:chExt cx="1753484" cy="1361026"/>
            </a:xfrm>
          </p:grpSpPr>
          <p:sp>
            <p:nvSpPr>
              <p:cNvPr id="1207" name="Google Shape;1207;p24"/>
              <p:cNvSpPr/>
              <p:nvPr/>
            </p:nvSpPr>
            <p:spPr>
              <a:xfrm>
                <a:off x="4298755" y="3957848"/>
                <a:ext cx="1059784" cy="945459"/>
              </a:xfrm>
              <a:custGeom>
                <a:avLst/>
                <a:gdLst/>
                <a:ahLst/>
                <a:cxnLst/>
                <a:rect l="l" t="t" r="r" b="b"/>
                <a:pathLst>
                  <a:path w="22563" h="20129" extrusionOk="0">
                    <a:moveTo>
                      <a:pt x="1" y="1"/>
                    </a:moveTo>
                    <a:lnTo>
                      <a:pt x="1" y="20129"/>
                    </a:lnTo>
                    <a:lnTo>
                      <a:pt x="22563" y="20129"/>
                    </a:lnTo>
                    <a:lnTo>
                      <a:pt x="22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4"/>
              <p:cNvSpPr/>
              <p:nvPr/>
            </p:nvSpPr>
            <p:spPr>
              <a:xfrm>
                <a:off x="3698583" y="3609664"/>
                <a:ext cx="600230" cy="1293648"/>
              </a:xfrm>
              <a:custGeom>
                <a:avLst/>
                <a:gdLst/>
                <a:ahLst/>
                <a:cxnLst/>
                <a:rect l="l" t="t" r="r" b="b"/>
                <a:pathLst>
                  <a:path w="12779" h="27542" extrusionOk="0">
                    <a:moveTo>
                      <a:pt x="12547" y="7414"/>
                    </a:moveTo>
                    <a:lnTo>
                      <a:pt x="6330" y="1"/>
                    </a:lnTo>
                    <a:lnTo>
                      <a:pt x="0" y="7385"/>
                    </a:lnTo>
                    <a:lnTo>
                      <a:pt x="0" y="27542"/>
                    </a:lnTo>
                    <a:lnTo>
                      <a:pt x="12779" y="27542"/>
                    </a:lnTo>
                    <a:lnTo>
                      <a:pt x="12779" y="74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4"/>
              <p:cNvSpPr/>
              <p:nvPr/>
            </p:nvSpPr>
            <p:spPr>
              <a:xfrm>
                <a:off x="3876267" y="3935725"/>
                <a:ext cx="242177" cy="242177"/>
              </a:xfrm>
              <a:custGeom>
                <a:avLst/>
                <a:gdLst/>
                <a:ahLst/>
                <a:cxnLst/>
                <a:rect l="l" t="t" r="r" b="b"/>
                <a:pathLst>
                  <a:path w="5156" h="5156" extrusionOk="0">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4"/>
              <p:cNvSpPr/>
              <p:nvPr/>
            </p:nvSpPr>
            <p:spPr>
              <a:xfrm>
                <a:off x="3894116" y="3935725"/>
                <a:ext cx="224329" cy="240862"/>
              </a:xfrm>
              <a:custGeom>
                <a:avLst/>
                <a:gdLst/>
                <a:ahLst/>
                <a:cxnLst/>
                <a:rect l="l" t="t" r="r" b="b"/>
                <a:pathLst>
                  <a:path w="4776" h="5128" extrusionOk="0">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4"/>
              <p:cNvSpPr/>
              <p:nvPr/>
            </p:nvSpPr>
            <p:spPr>
              <a:xfrm>
                <a:off x="3909334" y="3943992"/>
                <a:ext cx="170501" cy="205165"/>
              </a:xfrm>
              <a:custGeom>
                <a:avLst/>
                <a:gdLst/>
                <a:ahLst/>
                <a:cxnLst/>
                <a:rect l="l" t="t" r="r" b="b"/>
                <a:pathLst>
                  <a:path w="3630" h="4368" extrusionOk="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4"/>
              <p:cNvSpPr/>
              <p:nvPr/>
            </p:nvSpPr>
            <p:spPr>
              <a:xfrm>
                <a:off x="3965791" y="3993545"/>
                <a:ext cx="144433" cy="180412"/>
              </a:xfrm>
              <a:custGeom>
                <a:avLst/>
                <a:gdLst/>
                <a:ahLst/>
                <a:cxnLst/>
                <a:rect l="l" t="t" r="r" b="b"/>
                <a:pathLst>
                  <a:path w="3075" h="3841" extrusionOk="0">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4"/>
              <p:cNvSpPr/>
              <p:nvPr/>
            </p:nvSpPr>
            <p:spPr>
              <a:xfrm>
                <a:off x="3654620" y="3548886"/>
                <a:ext cx="1753484" cy="409015"/>
              </a:xfrm>
              <a:custGeom>
                <a:avLst/>
                <a:gdLst/>
                <a:ahLst/>
                <a:cxnLst/>
                <a:rect l="l" t="t" r="r" b="b"/>
                <a:pathLst>
                  <a:path w="37332" h="8708" extrusionOk="0">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4"/>
              <p:cNvSpPr/>
              <p:nvPr/>
            </p:nvSpPr>
            <p:spPr>
              <a:xfrm>
                <a:off x="3980680" y="3556495"/>
                <a:ext cx="1427418" cy="409015"/>
              </a:xfrm>
              <a:custGeom>
                <a:avLst/>
                <a:gdLst/>
                <a:ahLst/>
                <a:cxnLst/>
                <a:rect l="l" t="t" r="r" b="b"/>
                <a:pathLst>
                  <a:path w="30390" h="8708" extrusionOk="0">
                    <a:moveTo>
                      <a:pt x="0" y="1"/>
                    </a:moveTo>
                    <a:lnTo>
                      <a:pt x="23504" y="1"/>
                    </a:lnTo>
                    <a:lnTo>
                      <a:pt x="30390" y="8061"/>
                    </a:lnTo>
                    <a:lnTo>
                      <a:pt x="29834" y="8708"/>
                    </a:lnTo>
                    <a:lnTo>
                      <a:pt x="7385" y="8708"/>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4"/>
              <p:cNvSpPr/>
              <p:nvPr/>
            </p:nvSpPr>
            <p:spPr>
              <a:xfrm>
                <a:off x="4287858" y="3927459"/>
                <a:ext cx="1120235" cy="30437"/>
              </a:xfrm>
              <a:custGeom>
                <a:avLst/>
                <a:gdLst/>
                <a:ahLst/>
                <a:cxnLst/>
                <a:rect l="l" t="t" r="r" b="b"/>
                <a:pathLst>
                  <a:path w="23850" h="648" extrusionOk="0">
                    <a:moveTo>
                      <a:pt x="23850" y="1"/>
                    </a:moveTo>
                    <a:lnTo>
                      <a:pt x="23294" y="648"/>
                    </a:lnTo>
                    <a:lnTo>
                      <a:pt x="1" y="648"/>
                    </a:lnTo>
                    <a:lnTo>
                      <a:pt x="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4"/>
              <p:cNvSpPr/>
              <p:nvPr/>
            </p:nvSpPr>
            <p:spPr>
              <a:xfrm>
                <a:off x="3672468" y="3595808"/>
                <a:ext cx="323435" cy="362092"/>
              </a:xfrm>
              <a:custGeom>
                <a:avLst/>
                <a:gdLst/>
                <a:ahLst/>
                <a:cxnLst/>
                <a:rect l="l" t="t" r="r" b="b"/>
                <a:pathLst>
                  <a:path w="6886" h="7709" extrusionOk="0">
                    <a:moveTo>
                      <a:pt x="6654" y="0"/>
                    </a:moveTo>
                    <a:lnTo>
                      <a:pt x="0" y="7709"/>
                    </a:lnTo>
                    <a:lnTo>
                      <a:pt x="528" y="7709"/>
                    </a:lnTo>
                    <a:lnTo>
                      <a:pt x="6886" y="2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4"/>
              <p:cNvSpPr/>
              <p:nvPr/>
            </p:nvSpPr>
            <p:spPr>
              <a:xfrm>
                <a:off x="4410118" y="4095280"/>
                <a:ext cx="323764" cy="235555"/>
              </a:xfrm>
              <a:custGeom>
                <a:avLst/>
                <a:gdLst/>
                <a:ahLst/>
                <a:cxnLst/>
                <a:rect l="l" t="t" r="r" b="b"/>
                <a:pathLst>
                  <a:path w="6893" h="5015" extrusionOk="0">
                    <a:moveTo>
                      <a:pt x="0" y="5015"/>
                    </a:moveTo>
                    <a:lnTo>
                      <a:pt x="6892" y="5015"/>
                    </a:lnTo>
                    <a:lnTo>
                      <a:pt x="6892"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4"/>
              <p:cNvSpPr/>
              <p:nvPr/>
            </p:nvSpPr>
            <p:spPr>
              <a:xfrm>
                <a:off x="4410118" y="4095280"/>
                <a:ext cx="300326" cy="235555"/>
              </a:xfrm>
              <a:custGeom>
                <a:avLst/>
                <a:gdLst/>
                <a:ahLst/>
                <a:cxnLst/>
                <a:rect l="l" t="t" r="r" b="b"/>
                <a:pathLst>
                  <a:path w="6394" h="5015" extrusionOk="0">
                    <a:moveTo>
                      <a:pt x="0" y="5015"/>
                    </a:moveTo>
                    <a:lnTo>
                      <a:pt x="6393" y="5015"/>
                    </a:lnTo>
                    <a:lnTo>
                      <a:pt x="639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4"/>
              <p:cNvSpPr/>
              <p:nvPr/>
            </p:nvSpPr>
            <p:spPr>
              <a:xfrm>
                <a:off x="4553468" y="4095280"/>
                <a:ext cx="13574" cy="235555"/>
              </a:xfrm>
              <a:custGeom>
                <a:avLst/>
                <a:gdLst/>
                <a:ahLst/>
                <a:cxnLst/>
                <a:rect l="l" t="t" r="r" b="b"/>
                <a:pathLst>
                  <a:path w="289" h="5015" extrusionOk="0">
                    <a:moveTo>
                      <a:pt x="0" y="5015"/>
                    </a:moveTo>
                    <a:lnTo>
                      <a:pt x="0" y="0"/>
                    </a:lnTo>
                    <a:lnTo>
                      <a:pt x="289" y="0"/>
                    </a:lnTo>
                    <a:lnTo>
                      <a:pt x="289" y="5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4"/>
              <p:cNvSpPr/>
              <p:nvPr/>
            </p:nvSpPr>
            <p:spPr>
              <a:xfrm>
                <a:off x="4696489" y="4095280"/>
                <a:ext cx="13950" cy="235555"/>
              </a:xfrm>
              <a:custGeom>
                <a:avLst/>
                <a:gdLst/>
                <a:ahLst/>
                <a:cxnLst/>
                <a:rect l="l" t="t" r="r" b="b"/>
                <a:pathLst>
                  <a:path w="297" h="5015" extrusionOk="0">
                    <a:moveTo>
                      <a:pt x="1" y="5015"/>
                    </a:moveTo>
                    <a:lnTo>
                      <a:pt x="296" y="5015"/>
                    </a:lnTo>
                    <a:lnTo>
                      <a:pt x="296"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4"/>
              <p:cNvSpPr/>
              <p:nvPr/>
            </p:nvSpPr>
            <p:spPr>
              <a:xfrm>
                <a:off x="4410118" y="4205611"/>
                <a:ext cx="300326" cy="15218"/>
              </a:xfrm>
              <a:custGeom>
                <a:avLst/>
                <a:gdLst/>
                <a:ahLst/>
                <a:cxnLst/>
                <a:rect l="l" t="t" r="r" b="b"/>
                <a:pathLst>
                  <a:path w="6394" h="324" extrusionOk="0">
                    <a:moveTo>
                      <a:pt x="0" y="324"/>
                    </a:moveTo>
                    <a:lnTo>
                      <a:pt x="6393" y="324"/>
                    </a:lnTo>
                    <a:lnTo>
                      <a:pt x="6393"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4"/>
              <p:cNvSpPr/>
              <p:nvPr/>
            </p:nvSpPr>
            <p:spPr>
              <a:xfrm>
                <a:off x="4436515" y="4254271"/>
                <a:ext cx="47956" cy="51808"/>
              </a:xfrm>
              <a:custGeom>
                <a:avLst/>
                <a:gdLst/>
                <a:ahLst/>
                <a:cxnLst/>
                <a:rect l="l" t="t" r="r" b="b"/>
                <a:pathLst>
                  <a:path w="1021" h="1103" extrusionOk="0">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4"/>
              <p:cNvSpPr/>
              <p:nvPr/>
            </p:nvSpPr>
            <p:spPr>
              <a:xfrm>
                <a:off x="4476157" y="4241730"/>
                <a:ext cx="46970" cy="5180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4"/>
              <p:cNvSpPr/>
              <p:nvPr/>
            </p:nvSpPr>
            <p:spPr>
              <a:xfrm>
                <a:off x="4611287" y="4131587"/>
                <a:ext cx="48238" cy="51949"/>
              </a:xfrm>
              <a:custGeom>
                <a:avLst/>
                <a:gdLst/>
                <a:ahLst/>
                <a:cxnLst/>
                <a:rect l="l" t="t" r="r" b="b"/>
                <a:pathLst>
                  <a:path w="1027" h="1106" extrusionOk="0">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4"/>
              <p:cNvSpPr/>
              <p:nvPr/>
            </p:nvSpPr>
            <p:spPr>
              <a:xfrm>
                <a:off x="3900878" y="4389919"/>
                <a:ext cx="228650" cy="513382"/>
              </a:xfrm>
              <a:custGeom>
                <a:avLst/>
                <a:gdLst/>
                <a:ahLst/>
                <a:cxnLst/>
                <a:rect l="l" t="t" r="r" b="b"/>
                <a:pathLst>
                  <a:path w="4868" h="10930" extrusionOk="0">
                    <a:moveTo>
                      <a:pt x="1" y="10930"/>
                    </a:moveTo>
                    <a:lnTo>
                      <a:pt x="4868" y="10930"/>
                    </a:lnTo>
                    <a:lnTo>
                      <a:pt x="4868"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4"/>
              <p:cNvSpPr/>
              <p:nvPr/>
            </p:nvSpPr>
            <p:spPr>
              <a:xfrm>
                <a:off x="3924505" y="4389919"/>
                <a:ext cx="202206" cy="513382"/>
              </a:xfrm>
              <a:custGeom>
                <a:avLst/>
                <a:gdLst/>
                <a:ahLst/>
                <a:cxnLst/>
                <a:rect l="l" t="t" r="r" b="b"/>
                <a:pathLst>
                  <a:path w="4305" h="10930" extrusionOk="0">
                    <a:moveTo>
                      <a:pt x="1" y="10930"/>
                    </a:moveTo>
                    <a:lnTo>
                      <a:pt x="4305" y="10930"/>
                    </a:lnTo>
                    <a:lnTo>
                      <a:pt x="430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4"/>
              <p:cNvSpPr/>
              <p:nvPr/>
            </p:nvSpPr>
            <p:spPr>
              <a:xfrm>
                <a:off x="3949304" y="4414718"/>
                <a:ext cx="136119" cy="50915"/>
              </a:xfrm>
              <a:custGeom>
                <a:avLst/>
                <a:gdLst/>
                <a:ahLst/>
                <a:cxnLst/>
                <a:rect l="l" t="t" r="r" b="b"/>
                <a:pathLst>
                  <a:path w="2898" h="1084" extrusionOk="0">
                    <a:moveTo>
                      <a:pt x="0" y="1083"/>
                    </a:moveTo>
                    <a:lnTo>
                      <a:pt x="2898" y="1083"/>
                    </a:lnTo>
                    <a:lnTo>
                      <a:pt x="2898"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4"/>
              <p:cNvSpPr/>
              <p:nvPr/>
            </p:nvSpPr>
            <p:spPr>
              <a:xfrm>
                <a:off x="3878945" y="4354269"/>
                <a:ext cx="265615" cy="35697"/>
              </a:xfrm>
              <a:custGeom>
                <a:avLst/>
                <a:gdLst/>
                <a:ahLst/>
                <a:cxnLst/>
                <a:rect l="l" t="t" r="r" b="b"/>
                <a:pathLst>
                  <a:path w="5655" h="760" extrusionOk="0">
                    <a:moveTo>
                      <a:pt x="0" y="0"/>
                    </a:moveTo>
                    <a:lnTo>
                      <a:pt x="5655" y="0"/>
                    </a:lnTo>
                    <a:lnTo>
                      <a:pt x="5655" y="760"/>
                    </a:lnTo>
                    <a:lnTo>
                      <a:pt x="0" y="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4"/>
              <p:cNvSpPr/>
              <p:nvPr/>
            </p:nvSpPr>
            <p:spPr>
              <a:xfrm>
                <a:off x="3902382" y="4772437"/>
                <a:ext cx="224329" cy="130858"/>
              </a:xfrm>
              <a:custGeom>
                <a:avLst/>
                <a:gdLst/>
                <a:ahLst/>
                <a:cxnLst/>
                <a:rect l="l" t="t" r="r" b="b"/>
                <a:pathLst>
                  <a:path w="4776" h="2786" extrusionOk="0">
                    <a:moveTo>
                      <a:pt x="0" y="2786"/>
                    </a:moveTo>
                    <a:lnTo>
                      <a:pt x="4776" y="2786"/>
                    </a:lnTo>
                    <a:lnTo>
                      <a:pt x="4776"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4"/>
              <p:cNvSpPr/>
              <p:nvPr/>
            </p:nvSpPr>
            <p:spPr>
              <a:xfrm>
                <a:off x="3793696" y="4859333"/>
                <a:ext cx="199565" cy="50579"/>
              </a:xfrm>
              <a:custGeom>
                <a:avLst/>
                <a:gdLst/>
                <a:ahLst/>
                <a:cxnLst/>
                <a:rect l="l" t="t" r="r" b="b"/>
                <a:pathLst>
                  <a:path w="4249" h="936" extrusionOk="0">
                    <a:moveTo>
                      <a:pt x="1027" y="0"/>
                    </a:moveTo>
                    <a:lnTo>
                      <a:pt x="1027" y="0"/>
                    </a:lnTo>
                    <a:lnTo>
                      <a:pt x="1" y="0"/>
                    </a:lnTo>
                    <a:lnTo>
                      <a:pt x="1" y="936"/>
                    </a:lnTo>
                    <a:lnTo>
                      <a:pt x="4248" y="936"/>
                    </a:lnTo>
                    <a:lnTo>
                      <a:pt x="4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4"/>
              <p:cNvSpPr/>
              <p:nvPr/>
            </p:nvSpPr>
            <p:spPr>
              <a:xfrm>
                <a:off x="3841933" y="4818044"/>
                <a:ext cx="188350" cy="41334"/>
              </a:xfrm>
              <a:custGeom>
                <a:avLst/>
                <a:gdLst/>
                <a:ahLst/>
                <a:cxnLst/>
                <a:rect l="l" t="t" r="r" b="b"/>
                <a:pathLst>
                  <a:path w="4010" h="880" extrusionOk="0">
                    <a:moveTo>
                      <a:pt x="0" y="0"/>
                    </a:moveTo>
                    <a:lnTo>
                      <a:pt x="0" y="879"/>
                    </a:lnTo>
                    <a:lnTo>
                      <a:pt x="4009" y="879"/>
                    </a:lnTo>
                    <a:lnTo>
                      <a:pt x="4009" y="0"/>
                    </a:lnTo>
                    <a:lnTo>
                      <a:pt x="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4"/>
              <p:cNvSpPr/>
              <p:nvPr/>
            </p:nvSpPr>
            <p:spPr>
              <a:xfrm>
                <a:off x="3880260" y="4772437"/>
                <a:ext cx="198213" cy="45655"/>
              </a:xfrm>
              <a:custGeom>
                <a:avLst/>
                <a:gdLst/>
                <a:ahLst/>
                <a:cxnLst/>
                <a:rect l="l" t="t" r="r" b="b"/>
                <a:pathLst>
                  <a:path w="4220" h="972" extrusionOk="0">
                    <a:moveTo>
                      <a:pt x="0" y="971"/>
                    </a:moveTo>
                    <a:lnTo>
                      <a:pt x="4220" y="971"/>
                    </a:lnTo>
                    <a:lnTo>
                      <a:pt x="422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4"/>
              <p:cNvSpPr/>
              <p:nvPr/>
            </p:nvSpPr>
            <p:spPr>
              <a:xfrm>
                <a:off x="4068841" y="4596396"/>
                <a:ext cx="38703" cy="38703"/>
              </a:xfrm>
              <a:custGeom>
                <a:avLst/>
                <a:gdLst/>
                <a:ahLst/>
                <a:cxnLst/>
                <a:rect l="l" t="t" r="r" b="b"/>
                <a:pathLst>
                  <a:path w="824" h="824" extrusionOk="0">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4"/>
              <p:cNvSpPr/>
              <p:nvPr/>
            </p:nvSpPr>
            <p:spPr>
              <a:xfrm>
                <a:off x="4417023" y="4438156"/>
                <a:ext cx="315216" cy="229965"/>
              </a:xfrm>
              <a:custGeom>
                <a:avLst/>
                <a:gdLst/>
                <a:ahLst/>
                <a:cxnLst/>
                <a:rect l="l" t="t" r="r" b="b"/>
                <a:pathLst>
                  <a:path w="6711" h="4896" extrusionOk="0">
                    <a:moveTo>
                      <a:pt x="1" y="4895"/>
                    </a:moveTo>
                    <a:lnTo>
                      <a:pt x="6710" y="4895"/>
                    </a:lnTo>
                    <a:lnTo>
                      <a:pt x="6710"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4"/>
              <p:cNvSpPr/>
              <p:nvPr/>
            </p:nvSpPr>
            <p:spPr>
              <a:xfrm>
                <a:off x="4417023" y="4438156"/>
                <a:ext cx="293422" cy="229965"/>
              </a:xfrm>
              <a:custGeom>
                <a:avLst/>
                <a:gdLst/>
                <a:ahLst/>
                <a:cxnLst/>
                <a:rect l="l" t="t" r="r" b="b"/>
                <a:pathLst>
                  <a:path w="6247" h="4896" extrusionOk="0">
                    <a:moveTo>
                      <a:pt x="1" y="4895"/>
                    </a:moveTo>
                    <a:lnTo>
                      <a:pt x="6246" y="4895"/>
                    </a:lnTo>
                    <a:lnTo>
                      <a:pt x="6246"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4"/>
              <p:cNvSpPr/>
              <p:nvPr/>
            </p:nvSpPr>
            <p:spPr>
              <a:xfrm>
                <a:off x="4557413" y="4438156"/>
                <a:ext cx="12588" cy="229965"/>
              </a:xfrm>
              <a:custGeom>
                <a:avLst/>
                <a:gdLst/>
                <a:ahLst/>
                <a:cxnLst/>
                <a:rect l="l" t="t" r="r" b="b"/>
                <a:pathLst>
                  <a:path w="268" h="4896" extrusionOk="0">
                    <a:moveTo>
                      <a:pt x="1" y="4895"/>
                    </a:moveTo>
                    <a:lnTo>
                      <a:pt x="1" y="0"/>
                    </a:lnTo>
                    <a:lnTo>
                      <a:pt x="268" y="0"/>
                    </a:lnTo>
                    <a:lnTo>
                      <a:pt x="268" y="48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4"/>
              <p:cNvSpPr/>
              <p:nvPr/>
            </p:nvSpPr>
            <p:spPr>
              <a:xfrm>
                <a:off x="4695174" y="4438156"/>
                <a:ext cx="15265" cy="229965"/>
              </a:xfrm>
              <a:custGeom>
                <a:avLst/>
                <a:gdLst/>
                <a:ahLst/>
                <a:cxnLst/>
                <a:rect l="l" t="t" r="r" b="b"/>
                <a:pathLst>
                  <a:path w="325" h="4896" extrusionOk="0">
                    <a:moveTo>
                      <a:pt x="1" y="4895"/>
                    </a:moveTo>
                    <a:lnTo>
                      <a:pt x="324" y="4895"/>
                    </a:lnTo>
                    <a:lnTo>
                      <a:pt x="324"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4"/>
              <p:cNvSpPr/>
              <p:nvPr/>
            </p:nvSpPr>
            <p:spPr>
              <a:xfrm>
                <a:off x="4417023" y="4545528"/>
                <a:ext cx="293422" cy="13903"/>
              </a:xfrm>
              <a:custGeom>
                <a:avLst/>
                <a:gdLst/>
                <a:ahLst/>
                <a:cxnLst/>
                <a:rect l="l" t="t" r="r" b="b"/>
                <a:pathLst>
                  <a:path w="6247" h="296" extrusionOk="0">
                    <a:moveTo>
                      <a:pt x="1" y="296"/>
                    </a:moveTo>
                    <a:lnTo>
                      <a:pt x="6246" y="296"/>
                    </a:lnTo>
                    <a:lnTo>
                      <a:pt x="624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4"/>
              <p:cNvSpPr/>
              <p:nvPr/>
            </p:nvSpPr>
            <p:spPr>
              <a:xfrm>
                <a:off x="4459624" y="4475544"/>
                <a:ext cx="45655" cy="50869"/>
              </a:xfrm>
              <a:custGeom>
                <a:avLst/>
                <a:gdLst/>
                <a:ahLst/>
                <a:cxnLst/>
                <a:rect l="l" t="t" r="r" b="b"/>
                <a:pathLst>
                  <a:path w="972" h="1083" extrusionOk="0">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4"/>
              <p:cNvSpPr/>
              <p:nvPr/>
            </p:nvSpPr>
            <p:spPr>
              <a:xfrm>
                <a:off x="4626458" y="4578876"/>
                <a:ext cx="46641" cy="50587"/>
              </a:xfrm>
              <a:custGeom>
                <a:avLst/>
                <a:gdLst/>
                <a:ahLst/>
                <a:cxnLst/>
                <a:rect l="l" t="t" r="r" b="b"/>
                <a:pathLst>
                  <a:path w="993" h="1077" extrusionOk="0">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4"/>
              <p:cNvSpPr/>
              <p:nvPr/>
            </p:nvSpPr>
            <p:spPr>
              <a:xfrm>
                <a:off x="4594754" y="4589773"/>
                <a:ext cx="45279" cy="50587"/>
              </a:xfrm>
              <a:custGeom>
                <a:avLst/>
                <a:gdLst/>
                <a:ahLst/>
                <a:cxnLst/>
                <a:rect l="l" t="t" r="r" b="b"/>
                <a:pathLst>
                  <a:path w="964" h="1077" extrusionOk="0">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2" name="Google Shape;1242;p24"/>
            <p:cNvSpPr/>
            <p:nvPr/>
          </p:nvSpPr>
          <p:spPr>
            <a:xfrm>
              <a:off x="304923" y="3465700"/>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sz="2700" b="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21" name="Google Shape;21;p4"/>
          <p:cNvSpPr txBox="1">
            <a:spLocks noGrp="1"/>
          </p:cNvSpPr>
          <p:nvPr>
            <p:ph type="body" idx="1"/>
          </p:nvPr>
        </p:nvSpPr>
        <p:spPr>
          <a:xfrm>
            <a:off x="720000" y="1017725"/>
            <a:ext cx="7704000" cy="395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solidFill>
                  <a:schemeClr val="dk1"/>
                </a:solidFill>
              </a:defRPr>
            </a:lvl1pPr>
            <a:lvl2pPr marL="914400" lvl="1" indent="-304800" rtl="0">
              <a:lnSpc>
                <a:spcPct val="100000"/>
              </a:lnSpc>
              <a:spcBef>
                <a:spcPts val="0"/>
              </a:spcBef>
              <a:spcAft>
                <a:spcPts val="0"/>
              </a:spcAft>
              <a:buSzPts val="1200"/>
              <a:buChar char="○"/>
              <a:defRPr/>
            </a:lvl2pPr>
            <a:lvl3pPr marL="1371600" lvl="2" indent="-304800" rtl="0">
              <a:lnSpc>
                <a:spcPct val="100000"/>
              </a:lnSpc>
              <a:spcBef>
                <a:spcPts val="0"/>
              </a:spcBef>
              <a:spcAft>
                <a:spcPts val="0"/>
              </a:spcAft>
              <a:buSzPts val="1200"/>
              <a:buChar char="■"/>
              <a:defRPr/>
            </a:lvl3pPr>
            <a:lvl4pPr marL="1828800" lvl="3" indent="-304800" rtl="0">
              <a:lnSpc>
                <a:spcPct val="100000"/>
              </a:lnSpc>
              <a:spcBef>
                <a:spcPts val="0"/>
              </a:spcBef>
              <a:spcAft>
                <a:spcPts val="0"/>
              </a:spcAft>
              <a:buSzPts val="1200"/>
              <a:buChar char="●"/>
              <a:defRPr/>
            </a:lvl4pPr>
            <a:lvl5pPr marL="2286000" lvl="4" indent="-304800" rtl="0">
              <a:lnSpc>
                <a:spcPct val="100000"/>
              </a:lnSpc>
              <a:spcBef>
                <a:spcPts val="0"/>
              </a:spcBef>
              <a:spcAft>
                <a:spcPts val="0"/>
              </a:spcAft>
              <a:buSzPts val="1200"/>
              <a:buChar char="○"/>
              <a:defRPr/>
            </a:lvl5pPr>
            <a:lvl6pPr marL="2743200" lvl="5" indent="-304800" rtl="0">
              <a:lnSpc>
                <a:spcPct val="100000"/>
              </a:lnSpc>
              <a:spcBef>
                <a:spcPts val="0"/>
              </a:spcBef>
              <a:spcAft>
                <a:spcPts val="0"/>
              </a:spcAft>
              <a:buSzPts val="1200"/>
              <a:buChar char="■"/>
              <a:defRPr/>
            </a:lvl6pPr>
            <a:lvl7pPr marL="3200400" lvl="6" indent="-304800" rtl="0">
              <a:lnSpc>
                <a:spcPct val="100000"/>
              </a:lnSpc>
              <a:spcBef>
                <a:spcPts val="0"/>
              </a:spcBef>
              <a:spcAft>
                <a:spcPts val="0"/>
              </a:spcAft>
              <a:buSzPts val="1200"/>
              <a:buChar char="●"/>
              <a:defRPr/>
            </a:lvl7pPr>
            <a:lvl8pPr marL="3657600" lvl="7" indent="-304800" rtl="0">
              <a:lnSpc>
                <a:spcPct val="100000"/>
              </a:lnSpc>
              <a:spcBef>
                <a:spcPts val="0"/>
              </a:spcBef>
              <a:spcAft>
                <a:spcPts val="0"/>
              </a:spcAft>
              <a:buSzPts val="1200"/>
              <a:buChar char="○"/>
              <a:defRPr/>
            </a:lvl8pPr>
            <a:lvl9pPr marL="4114800" lvl="8" indent="-304800" rtl="0">
              <a:lnSpc>
                <a:spcPct val="100000"/>
              </a:lnSpc>
              <a:spcBef>
                <a:spcPts val="0"/>
              </a:spcBef>
              <a:spcAft>
                <a:spcPts val="0"/>
              </a:spcAft>
              <a:buSzPts val="1200"/>
              <a:buChar char="■"/>
              <a:defRPr/>
            </a:lvl9pPr>
          </a:lstStyle>
          <a:p>
            <a:endParaRPr/>
          </a:p>
        </p:txBody>
      </p:sp>
      <p:grpSp>
        <p:nvGrpSpPr>
          <p:cNvPr id="22" name="Google Shape;22;p4"/>
          <p:cNvGrpSpPr/>
          <p:nvPr/>
        </p:nvGrpSpPr>
        <p:grpSpPr>
          <a:xfrm>
            <a:off x="8253109" y="563123"/>
            <a:ext cx="1416256" cy="652339"/>
            <a:chOff x="8259609" y="727348"/>
            <a:chExt cx="1416256" cy="652339"/>
          </a:xfrm>
        </p:grpSpPr>
        <p:sp>
          <p:nvSpPr>
            <p:cNvPr id="23" name="Google Shape;23;p4"/>
            <p:cNvSpPr/>
            <p:nvPr/>
          </p:nvSpPr>
          <p:spPr>
            <a:xfrm>
              <a:off x="8259609" y="1218342"/>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a:off x="8697876" y="727348"/>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4"/>
          <p:cNvGrpSpPr/>
          <p:nvPr/>
        </p:nvGrpSpPr>
        <p:grpSpPr>
          <a:xfrm>
            <a:off x="7406032" y="3765300"/>
            <a:ext cx="1899385" cy="2709266"/>
            <a:chOff x="7406032" y="3765300"/>
            <a:chExt cx="1899385" cy="2709266"/>
          </a:xfrm>
        </p:grpSpPr>
        <p:sp>
          <p:nvSpPr>
            <p:cNvPr id="26" name="Google Shape;26;p4"/>
            <p:cNvSpPr/>
            <p:nvPr/>
          </p:nvSpPr>
          <p:spPr>
            <a:xfrm>
              <a:off x="8532661" y="3765300"/>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27" name="Google Shape;27;p4"/>
            <p:cNvGrpSpPr/>
            <p:nvPr/>
          </p:nvGrpSpPr>
          <p:grpSpPr>
            <a:xfrm>
              <a:off x="7406032" y="4900355"/>
              <a:ext cx="943279" cy="769683"/>
              <a:chOff x="6073689" y="3577056"/>
              <a:chExt cx="1265807" cy="1032855"/>
            </a:xfrm>
          </p:grpSpPr>
          <p:sp>
            <p:nvSpPr>
              <p:cNvPr id="28" name="Google Shape;28;p4"/>
              <p:cNvSpPr/>
              <p:nvPr/>
            </p:nvSpPr>
            <p:spPr>
              <a:xfrm>
                <a:off x="6073689" y="3695000"/>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4"/>
            <p:cNvGrpSpPr/>
            <p:nvPr/>
          </p:nvGrpSpPr>
          <p:grpSpPr>
            <a:xfrm>
              <a:off x="8141832" y="4466220"/>
              <a:ext cx="1163585" cy="2008346"/>
              <a:chOff x="4537475" y="1366675"/>
              <a:chExt cx="1878265" cy="3241882"/>
            </a:xfrm>
          </p:grpSpPr>
          <p:sp>
            <p:nvSpPr>
              <p:cNvPr id="31" name="Google Shape;31;p4"/>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70" name="Google Shape;70;p4"/>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71" name="Google Shape;71;p4"/>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2"/>
        <p:cNvGrpSpPr/>
        <p:nvPr/>
      </p:nvGrpSpPr>
      <p:grpSpPr>
        <a:xfrm>
          <a:off x="0" y="0"/>
          <a:ext cx="0" cy="0"/>
          <a:chOff x="0" y="0"/>
          <a:chExt cx="0" cy="0"/>
        </a:xfrm>
      </p:grpSpPr>
      <p:sp>
        <p:nvSpPr>
          <p:cNvPr id="73" name="Google Shape;73;p5"/>
          <p:cNvSpPr txBox="1">
            <a:spLocks noGrp="1"/>
          </p:cNvSpPr>
          <p:nvPr>
            <p:ph type="subTitle" idx="1"/>
          </p:nvPr>
        </p:nvSpPr>
        <p:spPr>
          <a:xfrm>
            <a:off x="1379505" y="2282000"/>
            <a:ext cx="3076500" cy="5052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4" name="Google Shape;74;p5"/>
          <p:cNvSpPr txBox="1">
            <a:spLocks noGrp="1"/>
          </p:cNvSpPr>
          <p:nvPr>
            <p:ph type="subTitle" idx="2"/>
          </p:nvPr>
        </p:nvSpPr>
        <p:spPr>
          <a:xfrm>
            <a:off x="4688009" y="2282000"/>
            <a:ext cx="3076500" cy="50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5" name="Google Shape;75;p5"/>
          <p:cNvSpPr txBox="1">
            <a:spLocks noGrp="1"/>
          </p:cNvSpPr>
          <p:nvPr>
            <p:ph type="subTitle" idx="3"/>
          </p:nvPr>
        </p:nvSpPr>
        <p:spPr>
          <a:xfrm>
            <a:off x="1379491" y="2705100"/>
            <a:ext cx="3076500" cy="137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solidFill>
                  <a:schemeClr val="dk1"/>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6" name="Google Shape;76;p5"/>
          <p:cNvSpPr txBox="1">
            <a:spLocks noGrp="1"/>
          </p:cNvSpPr>
          <p:nvPr>
            <p:ph type="subTitle" idx="4"/>
          </p:nvPr>
        </p:nvSpPr>
        <p:spPr>
          <a:xfrm>
            <a:off x="4687993" y="2705100"/>
            <a:ext cx="3076500" cy="137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solidFill>
                  <a:schemeClr val="dk1"/>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7" name="Google Shape;77;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78" name="Google Shape;78;p5"/>
          <p:cNvGrpSpPr/>
          <p:nvPr/>
        </p:nvGrpSpPr>
        <p:grpSpPr>
          <a:xfrm>
            <a:off x="-744468" y="3806200"/>
            <a:ext cx="3216869" cy="2913841"/>
            <a:chOff x="-744468" y="3806200"/>
            <a:chExt cx="3216869" cy="2913841"/>
          </a:xfrm>
        </p:grpSpPr>
        <p:grpSp>
          <p:nvGrpSpPr>
            <p:cNvPr id="79" name="Google Shape;79;p5"/>
            <p:cNvGrpSpPr/>
            <p:nvPr/>
          </p:nvGrpSpPr>
          <p:grpSpPr>
            <a:xfrm flipH="1">
              <a:off x="-744468" y="4711695"/>
              <a:ext cx="1163585" cy="2008346"/>
              <a:chOff x="4537475" y="1366675"/>
              <a:chExt cx="1878265" cy="3241882"/>
            </a:xfrm>
          </p:grpSpPr>
          <p:sp>
            <p:nvSpPr>
              <p:cNvPr id="80" name="Google Shape;80;p5"/>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5"/>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5"/>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5"/>
            <p:cNvSpPr/>
            <p:nvPr/>
          </p:nvSpPr>
          <p:spPr>
            <a:xfrm flipH="1">
              <a:off x="533121" y="3806200"/>
              <a:ext cx="363955" cy="503182"/>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dist="142875" dir="8280000" algn="bl" rotWithShape="0">
                <a:schemeClr val="dk1">
                  <a:alpha val="25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120" name="Google Shape;120;p5"/>
            <p:cNvGrpSpPr/>
            <p:nvPr/>
          </p:nvGrpSpPr>
          <p:grpSpPr>
            <a:xfrm flipH="1">
              <a:off x="255482" y="4507120"/>
              <a:ext cx="1163585" cy="2008346"/>
              <a:chOff x="4537475" y="1366675"/>
              <a:chExt cx="1878265" cy="3241882"/>
            </a:xfrm>
          </p:grpSpPr>
          <p:sp>
            <p:nvSpPr>
              <p:cNvPr id="121" name="Google Shape;121;p5"/>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5"/>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5"/>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5"/>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5"/>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5"/>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5"/>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5"/>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5"/>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5"/>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 name="Google Shape;160;p5"/>
            <p:cNvGrpSpPr/>
            <p:nvPr/>
          </p:nvGrpSpPr>
          <p:grpSpPr>
            <a:xfrm>
              <a:off x="1159938" y="4608494"/>
              <a:ext cx="1312462" cy="976771"/>
              <a:chOff x="5951675" y="3577056"/>
              <a:chExt cx="1387821" cy="1032855"/>
            </a:xfrm>
          </p:grpSpPr>
          <p:sp>
            <p:nvSpPr>
              <p:cNvPr id="161" name="Google Shape;161;p5"/>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3" name="Google Shape;163;p5"/>
          <p:cNvGrpSpPr/>
          <p:nvPr/>
        </p:nvGrpSpPr>
        <p:grpSpPr>
          <a:xfrm>
            <a:off x="7855859" y="820123"/>
            <a:ext cx="1416256" cy="652339"/>
            <a:chOff x="8259609" y="727348"/>
            <a:chExt cx="1416256" cy="652339"/>
          </a:xfrm>
        </p:grpSpPr>
        <p:sp>
          <p:nvSpPr>
            <p:cNvPr id="164" name="Google Shape;164;p5"/>
            <p:cNvSpPr/>
            <p:nvPr/>
          </p:nvSpPr>
          <p:spPr>
            <a:xfrm>
              <a:off x="8259609" y="1218342"/>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a:off x="8697876" y="727348"/>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9"/>
        <p:cNvGrpSpPr/>
        <p:nvPr/>
      </p:nvGrpSpPr>
      <p:grpSpPr>
        <a:xfrm>
          <a:off x="0" y="0"/>
          <a:ext cx="0" cy="0"/>
          <a:chOff x="0" y="0"/>
          <a:chExt cx="0" cy="0"/>
        </a:xfrm>
      </p:grpSpPr>
      <p:sp>
        <p:nvSpPr>
          <p:cNvPr id="350" name="Google Shape;350;p8"/>
          <p:cNvSpPr txBox="1">
            <a:spLocks noGrp="1"/>
          </p:cNvSpPr>
          <p:nvPr>
            <p:ph type="title"/>
          </p:nvPr>
        </p:nvSpPr>
        <p:spPr>
          <a:xfrm>
            <a:off x="715100" y="1307100"/>
            <a:ext cx="6367800" cy="25293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351" name="Google Shape;351;p8"/>
          <p:cNvGrpSpPr/>
          <p:nvPr/>
        </p:nvGrpSpPr>
        <p:grpSpPr>
          <a:xfrm>
            <a:off x="6371628" y="76028"/>
            <a:ext cx="3356101" cy="5128818"/>
            <a:chOff x="6371628" y="76028"/>
            <a:chExt cx="3356101" cy="5128818"/>
          </a:xfrm>
        </p:grpSpPr>
        <p:grpSp>
          <p:nvGrpSpPr>
            <p:cNvPr id="352" name="Google Shape;352;p8"/>
            <p:cNvGrpSpPr/>
            <p:nvPr/>
          </p:nvGrpSpPr>
          <p:grpSpPr>
            <a:xfrm>
              <a:off x="6830033" y="76028"/>
              <a:ext cx="2897695" cy="1572227"/>
              <a:chOff x="6229583" y="1671653"/>
              <a:chExt cx="2897695" cy="1572227"/>
            </a:xfrm>
          </p:grpSpPr>
          <p:sp>
            <p:nvSpPr>
              <p:cNvPr id="353" name="Google Shape;353;p8"/>
              <p:cNvSpPr/>
              <p:nvPr/>
            </p:nvSpPr>
            <p:spPr>
              <a:xfrm>
                <a:off x="7524304" y="1671653"/>
                <a:ext cx="1415426" cy="380324"/>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a:off x="8168647" y="2986982"/>
                <a:ext cx="958632" cy="256898"/>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a:off x="6229583" y="2369875"/>
                <a:ext cx="657111" cy="176099"/>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8"/>
            <p:cNvSpPr/>
            <p:nvPr/>
          </p:nvSpPr>
          <p:spPr>
            <a:xfrm flipH="1">
              <a:off x="6371628" y="4475676"/>
              <a:ext cx="1350173" cy="699458"/>
            </a:xfrm>
            <a:custGeom>
              <a:avLst/>
              <a:gdLst/>
              <a:ahLst/>
              <a:cxnLst/>
              <a:rect l="l" t="t" r="r" b="b"/>
              <a:pathLst>
                <a:path w="49380" h="25579" extrusionOk="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357" name="Google Shape;357;p8"/>
            <p:cNvGrpSpPr/>
            <p:nvPr/>
          </p:nvGrpSpPr>
          <p:grpSpPr>
            <a:xfrm>
              <a:off x="7427902" y="2101392"/>
              <a:ext cx="1798063" cy="3103454"/>
              <a:chOff x="4537475" y="1366675"/>
              <a:chExt cx="1878265" cy="3241882"/>
            </a:xfrm>
          </p:grpSpPr>
          <p:sp>
            <p:nvSpPr>
              <p:cNvPr id="358" name="Google Shape;358;p8"/>
              <p:cNvSpPr/>
              <p:nvPr/>
            </p:nvSpPr>
            <p:spPr>
              <a:xfrm>
                <a:off x="4537475" y="1460411"/>
                <a:ext cx="1404092" cy="143402"/>
              </a:xfrm>
              <a:custGeom>
                <a:avLst/>
                <a:gdLst/>
                <a:ahLst/>
                <a:cxnLst/>
                <a:rect l="l" t="t" r="r" b="b"/>
                <a:pathLst>
                  <a:path w="24117" h="2463" extrusionOk="0">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a:off x="5934610" y="1460411"/>
                <a:ext cx="479500" cy="143402"/>
              </a:xfrm>
              <a:custGeom>
                <a:avLst/>
                <a:gdLst/>
                <a:ahLst/>
                <a:cxnLst/>
                <a:rect l="l" t="t" r="r" b="b"/>
                <a:pathLst>
                  <a:path w="8236" h="2463" extrusionOk="0">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
              <p:cNvSpPr/>
              <p:nvPr/>
            </p:nvSpPr>
            <p:spPr>
              <a:xfrm>
                <a:off x="5922733" y="1603752"/>
                <a:ext cx="407889" cy="3004805"/>
              </a:xfrm>
              <a:custGeom>
                <a:avLst/>
                <a:gdLst/>
                <a:ahLst/>
                <a:cxnLst/>
                <a:rect l="l" t="t" r="r" b="b"/>
                <a:pathLst>
                  <a:path w="7006" h="51609" extrusionOk="0">
                    <a:moveTo>
                      <a:pt x="0" y="51608"/>
                    </a:moveTo>
                    <a:lnTo>
                      <a:pt x="7005" y="51608"/>
                    </a:lnTo>
                    <a:lnTo>
                      <a:pt x="7005"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a:off x="6064385" y="2606907"/>
                <a:ext cx="153643" cy="344852"/>
              </a:xfrm>
              <a:custGeom>
                <a:avLst/>
                <a:gdLst/>
                <a:ahLst/>
                <a:cxnLst/>
                <a:rect l="l" t="t" r="r" b="b"/>
                <a:pathLst>
                  <a:path w="2639"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a:off x="6064385" y="1939923"/>
                <a:ext cx="153643" cy="343163"/>
              </a:xfrm>
              <a:custGeom>
                <a:avLst/>
                <a:gdLst/>
                <a:ahLst/>
                <a:cxnLst/>
                <a:rect l="l" t="t" r="r" b="b"/>
                <a:pathLst>
                  <a:path w="2639" h="5894" extrusionOk="0">
                    <a:moveTo>
                      <a:pt x="1" y="0"/>
                    </a:moveTo>
                    <a:lnTo>
                      <a:pt x="2638" y="64"/>
                    </a:lnTo>
                    <a:lnTo>
                      <a:pt x="2638" y="5894"/>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a:off x="4661952" y="1603752"/>
                <a:ext cx="1260812" cy="3004805"/>
              </a:xfrm>
              <a:custGeom>
                <a:avLst/>
                <a:gdLst/>
                <a:ahLst/>
                <a:cxnLst/>
                <a:rect l="l" t="t" r="r" b="b"/>
                <a:pathLst>
                  <a:path w="21656" h="51609" extrusionOk="0">
                    <a:moveTo>
                      <a:pt x="1" y="51608"/>
                    </a:moveTo>
                    <a:lnTo>
                      <a:pt x="21655" y="51608"/>
                    </a:lnTo>
                    <a:lnTo>
                      <a:pt x="21655"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a:off x="5931291" y="1366675"/>
                <a:ext cx="484449" cy="93796"/>
              </a:xfrm>
              <a:custGeom>
                <a:avLst/>
                <a:gdLst/>
                <a:ahLst/>
                <a:cxnLst/>
                <a:rect l="l" t="t" r="r" b="b"/>
                <a:pathLst>
                  <a:path w="8321" h="1611" extrusionOk="0">
                    <a:moveTo>
                      <a:pt x="1" y="1611"/>
                    </a:moveTo>
                    <a:lnTo>
                      <a:pt x="8321" y="1611"/>
                    </a:lnTo>
                    <a:lnTo>
                      <a:pt x="832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a:off x="5407591" y="2590139"/>
                <a:ext cx="315378" cy="319059"/>
              </a:xfrm>
              <a:custGeom>
                <a:avLst/>
                <a:gdLst/>
                <a:ahLst/>
                <a:cxnLst/>
                <a:rect l="l" t="t" r="r" b="b"/>
                <a:pathLst>
                  <a:path w="5417" h="5480" extrusionOk="0">
                    <a:moveTo>
                      <a:pt x="1" y="5479"/>
                    </a:moveTo>
                    <a:lnTo>
                      <a:pt x="5416" y="5479"/>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a:off x="5438332" y="2590139"/>
                <a:ext cx="284638" cy="319059"/>
              </a:xfrm>
              <a:custGeom>
                <a:avLst/>
                <a:gdLst/>
                <a:ahLst/>
                <a:cxnLst/>
                <a:rect l="l" t="t" r="r" b="b"/>
                <a:pathLst>
                  <a:path w="4889" h="5480" extrusionOk="0">
                    <a:moveTo>
                      <a:pt x="0" y="5479"/>
                    </a:moveTo>
                    <a:lnTo>
                      <a:pt x="4888" y="5479"/>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a:off x="4661952" y="4277570"/>
                <a:ext cx="1260812" cy="330937"/>
              </a:xfrm>
              <a:custGeom>
                <a:avLst/>
                <a:gdLst/>
                <a:ahLst/>
                <a:cxnLst/>
                <a:rect l="l" t="t" r="r" b="b"/>
                <a:pathLst>
                  <a:path w="21656" h="5684" extrusionOk="0">
                    <a:moveTo>
                      <a:pt x="1" y="5683"/>
                    </a:moveTo>
                    <a:lnTo>
                      <a:pt x="21655" y="5683"/>
                    </a:lnTo>
                    <a:lnTo>
                      <a:pt x="21655"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a:off x="5922733" y="4277570"/>
                <a:ext cx="407889" cy="330937"/>
              </a:xfrm>
              <a:custGeom>
                <a:avLst/>
                <a:gdLst/>
                <a:ahLst/>
                <a:cxnLst/>
                <a:rect l="l" t="t" r="r" b="b"/>
                <a:pathLst>
                  <a:path w="7006" h="5684" extrusionOk="0">
                    <a:moveTo>
                      <a:pt x="0" y="5683"/>
                    </a:moveTo>
                    <a:lnTo>
                      <a:pt x="7005" y="5683"/>
                    </a:lnTo>
                    <a:lnTo>
                      <a:pt x="7005" y="0"/>
                    </a:lnTo>
                    <a:lnTo>
                      <a:pt x="0"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5407591" y="1921059"/>
                <a:ext cx="315378" cy="317429"/>
              </a:xfrm>
              <a:custGeom>
                <a:avLst/>
                <a:gdLst/>
                <a:ahLst/>
                <a:cxnLst/>
                <a:rect l="l" t="t" r="r" b="b"/>
                <a:pathLst>
                  <a:path w="5417" h="5452" extrusionOk="0">
                    <a:moveTo>
                      <a:pt x="1" y="5451"/>
                    </a:moveTo>
                    <a:lnTo>
                      <a:pt x="5416" y="5451"/>
                    </a:lnTo>
                    <a:lnTo>
                      <a:pt x="541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a:off x="5438332" y="1921059"/>
                <a:ext cx="284638" cy="317429"/>
              </a:xfrm>
              <a:custGeom>
                <a:avLst/>
                <a:gdLst/>
                <a:ahLst/>
                <a:cxnLst/>
                <a:rect l="l" t="t" r="r" b="b"/>
                <a:pathLst>
                  <a:path w="4889" h="5452" extrusionOk="0">
                    <a:moveTo>
                      <a:pt x="0" y="5451"/>
                    </a:moveTo>
                    <a:lnTo>
                      <a:pt x="4888" y="5451"/>
                    </a:lnTo>
                    <a:lnTo>
                      <a:pt x="4888"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a:off x="5407591" y="1921059"/>
                <a:ext cx="315378" cy="121277"/>
              </a:xfrm>
              <a:custGeom>
                <a:avLst/>
                <a:gdLst/>
                <a:ahLst/>
                <a:cxnLst/>
                <a:rect l="l" t="t" r="r" b="b"/>
                <a:pathLst>
                  <a:path w="5417" h="2083" extrusionOk="0">
                    <a:moveTo>
                      <a:pt x="1" y="2083"/>
                    </a:moveTo>
                    <a:lnTo>
                      <a:pt x="5416" y="2083"/>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a:off x="5376909"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
              <p:cNvSpPr/>
              <p:nvPr/>
            </p:nvSpPr>
            <p:spPr>
              <a:xfrm>
                <a:off x="4861360" y="2590139"/>
                <a:ext cx="315785" cy="319059"/>
              </a:xfrm>
              <a:custGeom>
                <a:avLst/>
                <a:gdLst/>
                <a:ahLst/>
                <a:cxnLst/>
                <a:rect l="l" t="t" r="r" b="b"/>
                <a:pathLst>
                  <a:path w="5424" h="5480" extrusionOk="0">
                    <a:moveTo>
                      <a:pt x="1" y="5479"/>
                    </a:moveTo>
                    <a:lnTo>
                      <a:pt x="5423" y="5479"/>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a:off x="4885521" y="2590139"/>
                <a:ext cx="291624" cy="319059"/>
              </a:xfrm>
              <a:custGeom>
                <a:avLst/>
                <a:gdLst/>
                <a:ahLst/>
                <a:cxnLst/>
                <a:rect l="l" t="t" r="r" b="b"/>
                <a:pathLst>
                  <a:path w="5009" h="5480" extrusionOk="0">
                    <a:moveTo>
                      <a:pt x="1" y="5479"/>
                    </a:moveTo>
                    <a:lnTo>
                      <a:pt x="5008" y="5479"/>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a:off x="4861360" y="1921059"/>
                <a:ext cx="315785" cy="317429"/>
              </a:xfrm>
              <a:custGeom>
                <a:avLst/>
                <a:gdLst/>
                <a:ahLst/>
                <a:cxnLst/>
                <a:rect l="l" t="t" r="r" b="b"/>
                <a:pathLst>
                  <a:path w="5424" h="5452" extrusionOk="0">
                    <a:moveTo>
                      <a:pt x="1" y="5451"/>
                    </a:moveTo>
                    <a:lnTo>
                      <a:pt x="5423" y="545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a:off x="4885521" y="1921059"/>
                <a:ext cx="291624" cy="317429"/>
              </a:xfrm>
              <a:custGeom>
                <a:avLst/>
                <a:gdLst/>
                <a:ahLst/>
                <a:cxnLst/>
                <a:rect l="l" t="t" r="r" b="b"/>
                <a:pathLst>
                  <a:path w="5009" h="5452" extrusionOk="0">
                    <a:moveTo>
                      <a:pt x="1" y="5451"/>
                    </a:moveTo>
                    <a:lnTo>
                      <a:pt x="5008" y="5451"/>
                    </a:lnTo>
                    <a:lnTo>
                      <a:pt x="500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8"/>
              <p:cNvSpPr/>
              <p:nvPr/>
            </p:nvSpPr>
            <p:spPr>
              <a:xfrm>
                <a:off x="4861360" y="1921059"/>
                <a:ext cx="315785" cy="121277"/>
              </a:xfrm>
              <a:custGeom>
                <a:avLst/>
                <a:gdLst/>
                <a:ahLst/>
                <a:cxnLst/>
                <a:rect l="l" t="t" r="r" b="b"/>
                <a:pathLst>
                  <a:path w="5424" h="2083" extrusionOk="0">
                    <a:moveTo>
                      <a:pt x="1" y="2083"/>
                    </a:moveTo>
                    <a:lnTo>
                      <a:pt x="5423" y="2083"/>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4830677" y="2236794"/>
                <a:ext cx="378779" cy="87276"/>
              </a:xfrm>
              <a:custGeom>
                <a:avLst/>
                <a:gdLst/>
                <a:ahLst/>
                <a:cxnLst/>
                <a:rect l="l" t="t" r="r" b="b"/>
                <a:pathLst>
                  <a:path w="6506" h="1499" extrusionOk="0">
                    <a:moveTo>
                      <a:pt x="0" y="1498"/>
                    </a:moveTo>
                    <a:lnTo>
                      <a:pt x="6506" y="1498"/>
                    </a:lnTo>
                    <a:lnTo>
                      <a:pt x="650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4583353" y="4480238"/>
                <a:ext cx="1830728" cy="128264"/>
              </a:xfrm>
              <a:custGeom>
                <a:avLst/>
                <a:gdLst/>
                <a:ahLst/>
                <a:cxnLst/>
                <a:rect l="l" t="t" r="r" b="b"/>
                <a:pathLst>
                  <a:path w="31445" h="2203" extrusionOk="0">
                    <a:moveTo>
                      <a:pt x="0" y="2202"/>
                    </a:moveTo>
                    <a:lnTo>
                      <a:pt x="31445" y="2202"/>
                    </a:lnTo>
                    <a:lnTo>
                      <a:pt x="31445"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8"/>
              <p:cNvSpPr/>
              <p:nvPr/>
            </p:nvSpPr>
            <p:spPr>
              <a:xfrm>
                <a:off x="5985786" y="4480238"/>
                <a:ext cx="428325" cy="128264"/>
              </a:xfrm>
              <a:custGeom>
                <a:avLst/>
                <a:gdLst/>
                <a:ahLst/>
                <a:cxnLst/>
                <a:rect l="l" t="t" r="r" b="b"/>
                <a:pathLst>
                  <a:path w="7357" h="2203" extrusionOk="0">
                    <a:moveTo>
                      <a:pt x="0" y="2202"/>
                    </a:moveTo>
                    <a:lnTo>
                      <a:pt x="7357" y="2202"/>
                    </a:lnTo>
                    <a:lnTo>
                      <a:pt x="7357" y="1"/>
                    </a:lnTo>
                    <a:lnTo>
                      <a:pt x="0"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a:off x="5050986" y="3456590"/>
                <a:ext cx="456969" cy="766150"/>
              </a:xfrm>
              <a:custGeom>
                <a:avLst/>
                <a:gdLst/>
                <a:ahLst/>
                <a:cxnLst/>
                <a:rect l="l" t="t" r="r" b="b"/>
                <a:pathLst>
                  <a:path w="7849" h="13159" extrusionOk="0">
                    <a:moveTo>
                      <a:pt x="0" y="13159"/>
                    </a:moveTo>
                    <a:lnTo>
                      <a:pt x="7849" y="13159"/>
                    </a:lnTo>
                    <a:lnTo>
                      <a:pt x="7849"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5107053" y="3456590"/>
                <a:ext cx="400903" cy="766150"/>
              </a:xfrm>
              <a:custGeom>
                <a:avLst/>
                <a:gdLst/>
                <a:ahLst/>
                <a:cxnLst/>
                <a:rect l="l" t="t" r="r" b="b"/>
                <a:pathLst>
                  <a:path w="6886" h="13159" extrusionOk="0">
                    <a:moveTo>
                      <a:pt x="1" y="13159"/>
                    </a:moveTo>
                    <a:lnTo>
                      <a:pt x="6886" y="13159"/>
                    </a:lnTo>
                    <a:lnTo>
                      <a:pt x="688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8"/>
              <p:cNvSpPr/>
              <p:nvPr/>
            </p:nvSpPr>
            <p:spPr>
              <a:xfrm>
                <a:off x="5187340" y="3507766"/>
                <a:ext cx="238760" cy="100783"/>
              </a:xfrm>
              <a:custGeom>
                <a:avLst/>
                <a:gdLst/>
                <a:ahLst/>
                <a:cxnLst/>
                <a:rect l="l" t="t" r="r" b="b"/>
                <a:pathLst>
                  <a:path w="4101" h="1731" extrusionOk="0">
                    <a:moveTo>
                      <a:pt x="0" y="1731"/>
                    </a:moveTo>
                    <a:lnTo>
                      <a:pt x="4100" y="1731"/>
                    </a:lnTo>
                    <a:lnTo>
                      <a:pt x="4100"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8"/>
              <p:cNvSpPr/>
              <p:nvPr/>
            </p:nvSpPr>
            <p:spPr>
              <a:xfrm>
                <a:off x="5014947" y="3384919"/>
                <a:ext cx="529045" cy="71730"/>
              </a:xfrm>
              <a:custGeom>
                <a:avLst/>
                <a:gdLst/>
                <a:ahLst/>
                <a:cxnLst/>
                <a:rect l="l" t="t" r="r" b="b"/>
                <a:pathLst>
                  <a:path w="9087" h="1232" extrusionOk="0">
                    <a:moveTo>
                      <a:pt x="0" y="1"/>
                    </a:moveTo>
                    <a:lnTo>
                      <a:pt x="9087" y="1"/>
                    </a:lnTo>
                    <a:lnTo>
                      <a:pt x="9087"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a:off x="5235198" y="4219406"/>
                <a:ext cx="272761" cy="260895"/>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a:off x="4842554" y="4393430"/>
                <a:ext cx="399273" cy="86868"/>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a:off x="4941647" y="4309941"/>
                <a:ext cx="375519" cy="8354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8"/>
              <p:cNvSpPr/>
              <p:nvPr/>
            </p:nvSpPr>
            <p:spPr>
              <a:xfrm>
                <a:off x="5016577" y="4219406"/>
                <a:ext cx="396012" cy="905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8"/>
              <p:cNvSpPr/>
              <p:nvPr/>
            </p:nvSpPr>
            <p:spPr>
              <a:xfrm>
                <a:off x="5393676" y="3868099"/>
                <a:ext cx="77025" cy="76621"/>
              </a:xfrm>
              <a:custGeom>
                <a:avLst/>
                <a:gdLst/>
                <a:ahLst/>
                <a:cxnLst/>
                <a:rect l="l" t="t" r="r" b="b"/>
                <a:pathLst>
                  <a:path w="1323" h="1316" extrusionOk="0">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6183564" y="2610633"/>
                <a:ext cx="34466" cy="341126"/>
              </a:xfrm>
              <a:custGeom>
                <a:avLst/>
                <a:gdLst/>
                <a:ahLst/>
                <a:cxnLst/>
                <a:rect l="l" t="t" r="r" b="b"/>
                <a:pathLst>
                  <a:path w="592"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a:off x="6183564" y="1943591"/>
                <a:ext cx="34466" cy="339495"/>
              </a:xfrm>
              <a:custGeom>
                <a:avLst/>
                <a:gdLst/>
                <a:ahLst/>
                <a:cxnLst/>
                <a:rect l="l" t="t" r="r" b="b"/>
                <a:pathLst>
                  <a:path w="592" h="5831" extrusionOk="0">
                    <a:moveTo>
                      <a:pt x="0" y="5831"/>
                    </a:moveTo>
                    <a:lnTo>
                      <a:pt x="591" y="5831"/>
                    </a:lnTo>
                    <a:lnTo>
                      <a:pt x="591"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a:off x="4537475" y="1366675"/>
                <a:ext cx="1412708" cy="93796"/>
              </a:xfrm>
              <a:custGeom>
                <a:avLst/>
                <a:gdLst/>
                <a:ahLst/>
                <a:cxnLst/>
                <a:rect l="l" t="t" r="r" b="b"/>
                <a:pathLst>
                  <a:path w="24265" h="1611" extrusionOk="0">
                    <a:moveTo>
                      <a:pt x="1" y="1611"/>
                    </a:moveTo>
                    <a:lnTo>
                      <a:pt x="24264" y="1611"/>
                    </a:lnTo>
                    <a:lnTo>
                      <a:pt x="24264"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8"/>
              <p:cNvSpPr/>
              <p:nvPr/>
            </p:nvSpPr>
            <p:spPr>
              <a:xfrm>
                <a:off x="4861360" y="2590139"/>
                <a:ext cx="315785" cy="100783"/>
              </a:xfrm>
              <a:custGeom>
                <a:avLst/>
                <a:gdLst/>
                <a:ahLst/>
                <a:cxnLst/>
                <a:rect l="l" t="t" r="r" b="b"/>
                <a:pathLst>
                  <a:path w="5424" h="1731" extrusionOk="0">
                    <a:moveTo>
                      <a:pt x="1" y="1731"/>
                    </a:moveTo>
                    <a:lnTo>
                      <a:pt x="5423" y="1731"/>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8"/>
              <p:cNvSpPr/>
              <p:nvPr/>
            </p:nvSpPr>
            <p:spPr>
              <a:xfrm>
                <a:off x="4830677"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a:off x="5407591" y="2590139"/>
                <a:ext cx="315378" cy="100783"/>
              </a:xfrm>
              <a:custGeom>
                <a:avLst/>
                <a:gdLst/>
                <a:ahLst/>
                <a:cxnLst/>
                <a:rect l="l" t="t" r="r" b="b"/>
                <a:pathLst>
                  <a:path w="5417" h="1731" extrusionOk="0">
                    <a:moveTo>
                      <a:pt x="1" y="1731"/>
                    </a:moveTo>
                    <a:lnTo>
                      <a:pt x="5416" y="1731"/>
                    </a:lnTo>
                    <a:lnTo>
                      <a:pt x="5416"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a:off x="5376909" y="2903778"/>
                <a:ext cx="378779" cy="87276"/>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8"/>
            <p:cNvSpPr/>
            <p:nvPr/>
          </p:nvSpPr>
          <p:spPr>
            <a:xfrm>
              <a:off x="7878400" y="697525"/>
              <a:ext cx="840952" cy="1162694"/>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128588" dist="295275" dir="828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98" name="Google Shape;398;p8"/>
          <p:cNvCxnSpPr/>
          <p:nvPr/>
        </p:nvCxnSpPr>
        <p:spPr>
          <a:xfrm>
            <a:off x="505850" y="-9175"/>
            <a:ext cx="0" cy="5165400"/>
          </a:xfrm>
          <a:prstGeom prst="straightConnector1">
            <a:avLst/>
          </a:prstGeom>
          <a:noFill/>
          <a:ln w="9525" cap="flat" cmpd="sng">
            <a:solidFill>
              <a:schemeClr val="dk1"/>
            </a:solidFill>
            <a:prstDash val="solid"/>
            <a:round/>
            <a:headEnd type="none" w="med" len="med"/>
            <a:tailEnd type="none" w="med" len="med"/>
          </a:ln>
        </p:spPr>
      </p:cxnSp>
      <p:sp>
        <p:nvSpPr>
          <p:cNvPr id="399" name="Google Shape;399;p8"/>
          <p:cNvSpPr/>
          <p:nvPr/>
        </p:nvSpPr>
        <p:spPr>
          <a:xfrm>
            <a:off x="375950" y="0"/>
            <a:ext cx="259800" cy="288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0"/>
        <p:cNvGrpSpPr/>
        <p:nvPr/>
      </p:nvGrpSpPr>
      <p:grpSpPr>
        <a:xfrm>
          <a:off x="0" y="0"/>
          <a:ext cx="0" cy="0"/>
          <a:chOff x="0" y="0"/>
          <a:chExt cx="0" cy="0"/>
        </a:xfrm>
      </p:grpSpPr>
      <p:sp>
        <p:nvSpPr>
          <p:cNvPr id="401" name="Google Shape;401;p9"/>
          <p:cNvSpPr txBox="1">
            <a:spLocks noGrp="1"/>
          </p:cNvSpPr>
          <p:nvPr>
            <p:ph type="title"/>
          </p:nvPr>
        </p:nvSpPr>
        <p:spPr>
          <a:xfrm>
            <a:off x="2241425" y="1293100"/>
            <a:ext cx="46611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2" name="Google Shape;402;p9"/>
          <p:cNvSpPr txBox="1">
            <a:spLocks noGrp="1"/>
          </p:cNvSpPr>
          <p:nvPr>
            <p:ph type="subTitle" idx="1"/>
          </p:nvPr>
        </p:nvSpPr>
        <p:spPr>
          <a:xfrm>
            <a:off x="2241475" y="2168600"/>
            <a:ext cx="4661100" cy="50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03" name="Google Shape;403;p9"/>
          <p:cNvSpPr/>
          <p:nvPr/>
        </p:nvSpPr>
        <p:spPr>
          <a:xfrm flipH="1">
            <a:off x="1751808" y="5077051"/>
            <a:ext cx="312100" cy="79099"/>
          </a:xfrm>
          <a:custGeom>
            <a:avLst/>
            <a:gdLst/>
            <a:ahLst/>
            <a:cxnLst/>
            <a:rect l="l" t="t" r="r" b="b"/>
            <a:pathLst>
              <a:path w="4249" h="936" extrusionOk="0">
                <a:moveTo>
                  <a:pt x="1027" y="0"/>
                </a:moveTo>
                <a:lnTo>
                  <a:pt x="1027" y="0"/>
                </a:lnTo>
                <a:lnTo>
                  <a:pt x="1" y="0"/>
                </a:lnTo>
                <a:lnTo>
                  <a:pt x="1" y="936"/>
                </a:lnTo>
                <a:lnTo>
                  <a:pt x="4248" y="936"/>
                </a:lnTo>
                <a:lnTo>
                  <a:pt x="4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flipH="1">
            <a:off x="-1069880" y="4564551"/>
            <a:ext cx="45028" cy="581249"/>
          </a:xfrm>
          <a:custGeom>
            <a:avLst/>
            <a:gdLst/>
            <a:ahLst/>
            <a:cxnLst/>
            <a:rect l="l" t="t" r="r" b="b"/>
            <a:pathLst>
              <a:path w="613" h="7913" extrusionOk="0">
                <a:moveTo>
                  <a:pt x="1" y="7913"/>
                </a:moveTo>
                <a:lnTo>
                  <a:pt x="613" y="7913"/>
                </a:lnTo>
                <a:lnTo>
                  <a:pt x="613"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 name="Google Shape;405;p9"/>
          <p:cNvGrpSpPr/>
          <p:nvPr/>
        </p:nvGrpSpPr>
        <p:grpSpPr>
          <a:xfrm>
            <a:off x="-1266231" y="667175"/>
            <a:ext cx="4576156" cy="4519531"/>
            <a:chOff x="-1266231" y="667175"/>
            <a:chExt cx="4576156" cy="4519531"/>
          </a:xfrm>
        </p:grpSpPr>
        <p:grpSp>
          <p:nvGrpSpPr>
            <p:cNvPr id="406" name="Google Shape;406;p9"/>
            <p:cNvGrpSpPr/>
            <p:nvPr/>
          </p:nvGrpSpPr>
          <p:grpSpPr>
            <a:xfrm>
              <a:off x="-1266231" y="1293100"/>
              <a:ext cx="4576156" cy="3893605"/>
              <a:chOff x="-1266231" y="1293100"/>
              <a:chExt cx="4576156" cy="3893605"/>
            </a:xfrm>
          </p:grpSpPr>
          <p:sp>
            <p:nvSpPr>
              <p:cNvPr id="407" name="Google Shape;407;p9"/>
              <p:cNvSpPr/>
              <p:nvPr/>
            </p:nvSpPr>
            <p:spPr>
              <a:xfrm>
                <a:off x="2122089" y="4531451"/>
                <a:ext cx="1187836" cy="615367"/>
              </a:xfrm>
              <a:custGeom>
                <a:avLst/>
                <a:gdLst/>
                <a:ahLst/>
                <a:cxnLst/>
                <a:rect l="l" t="t" r="r" b="b"/>
                <a:pathLst>
                  <a:path w="49380" h="25579" extrusionOk="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408" name="Google Shape;408;p9"/>
              <p:cNvGrpSpPr/>
              <p:nvPr/>
            </p:nvGrpSpPr>
            <p:grpSpPr>
              <a:xfrm>
                <a:off x="-1266231" y="2821088"/>
                <a:ext cx="3547638" cy="2365617"/>
                <a:chOff x="-1266231" y="2780188"/>
                <a:chExt cx="3547638" cy="2365617"/>
              </a:xfrm>
            </p:grpSpPr>
            <p:sp>
              <p:nvSpPr>
                <p:cNvPr id="409" name="Google Shape;409;p9"/>
                <p:cNvSpPr/>
                <p:nvPr/>
              </p:nvSpPr>
              <p:spPr>
                <a:xfrm flipH="1">
                  <a:off x="-383313" y="3667228"/>
                  <a:ext cx="1657365" cy="1478576"/>
                </a:xfrm>
                <a:custGeom>
                  <a:avLst/>
                  <a:gdLst/>
                  <a:ahLst/>
                  <a:cxnLst/>
                  <a:rect l="l" t="t" r="r" b="b"/>
                  <a:pathLst>
                    <a:path w="22563" h="20129" extrusionOk="0">
                      <a:moveTo>
                        <a:pt x="1" y="1"/>
                      </a:moveTo>
                      <a:lnTo>
                        <a:pt x="1" y="20129"/>
                      </a:lnTo>
                      <a:lnTo>
                        <a:pt x="22563" y="20129"/>
                      </a:lnTo>
                      <a:lnTo>
                        <a:pt x="22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9"/>
                <p:cNvSpPr/>
                <p:nvPr/>
              </p:nvSpPr>
              <p:spPr>
                <a:xfrm flipH="1">
                  <a:off x="1273972" y="3122708"/>
                  <a:ext cx="938681" cy="2023098"/>
                </a:xfrm>
                <a:custGeom>
                  <a:avLst/>
                  <a:gdLst/>
                  <a:ahLst/>
                  <a:cxnLst/>
                  <a:rect l="l" t="t" r="r" b="b"/>
                  <a:pathLst>
                    <a:path w="12779" h="27542" extrusionOk="0">
                      <a:moveTo>
                        <a:pt x="12547" y="7414"/>
                      </a:moveTo>
                      <a:lnTo>
                        <a:pt x="6330" y="1"/>
                      </a:lnTo>
                      <a:lnTo>
                        <a:pt x="0" y="7385"/>
                      </a:lnTo>
                      <a:lnTo>
                        <a:pt x="0" y="27542"/>
                      </a:lnTo>
                      <a:lnTo>
                        <a:pt x="12779" y="27542"/>
                      </a:lnTo>
                      <a:lnTo>
                        <a:pt x="12779" y="74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9"/>
                <p:cNvSpPr/>
                <p:nvPr/>
              </p:nvSpPr>
              <p:spPr>
                <a:xfrm flipH="1">
                  <a:off x="1556041" y="3632631"/>
                  <a:ext cx="378734" cy="378734"/>
                </a:xfrm>
                <a:custGeom>
                  <a:avLst/>
                  <a:gdLst/>
                  <a:ahLst/>
                  <a:cxnLst/>
                  <a:rect l="l" t="t" r="r" b="b"/>
                  <a:pathLst>
                    <a:path w="5156" h="5156" extrusionOk="0">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flipH="1">
                  <a:off x="1556041" y="3632631"/>
                  <a:ext cx="350821" cy="376677"/>
                </a:xfrm>
                <a:custGeom>
                  <a:avLst/>
                  <a:gdLst/>
                  <a:ahLst/>
                  <a:cxnLst/>
                  <a:rect l="l" t="t" r="r" b="b"/>
                  <a:pathLst>
                    <a:path w="4776" h="5128" extrusionOk="0">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flipH="1">
                  <a:off x="1616421" y="3645559"/>
                  <a:ext cx="266642" cy="320851"/>
                </a:xfrm>
                <a:custGeom>
                  <a:avLst/>
                  <a:gdLst/>
                  <a:ahLst/>
                  <a:cxnLst/>
                  <a:rect l="l" t="t" r="r" b="b"/>
                  <a:pathLst>
                    <a:path w="3630" h="4368" extrusionOk="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flipH="1">
                  <a:off x="1568897" y="3723053"/>
                  <a:ext cx="225874" cy="282141"/>
                </a:xfrm>
                <a:custGeom>
                  <a:avLst/>
                  <a:gdLst/>
                  <a:ahLst/>
                  <a:cxnLst/>
                  <a:rect l="l" t="t" r="r" b="b"/>
                  <a:pathLst>
                    <a:path w="3075" h="3841" extrusionOk="0">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flipH="1">
                  <a:off x="-460816" y="3027657"/>
                  <a:ext cx="2742222" cy="639646"/>
                </a:xfrm>
                <a:custGeom>
                  <a:avLst/>
                  <a:gdLst/>
                  <a:ahLst/>
                  <a:cxnLst/>
                  <a:rect l="l" t="t" r="r" b="b"/>
                  <a:pathLst>
                    <a:path w="37332" h="8708" extrusionOk="0">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flipH="1">
                  <a:off x="-460808" y="3619703"/>
                  <a:ext cx="1751902" cy="47599"/>
                </a:xfrm>
                <a:custGeom>
                  <a:avLst/>
                  <a:gdLst/>
                  <a:ahLst/>
                  <a:cxnLst/>
                  <a:rect l="l" t="t" r="r" b="b"/>
                  <a:pathLst>
                    <a:path w="23850" h="648" extrusionOk="0">
                      <a:moveTo>
                        <a:pt x="23850" y="1"/>
                      </a:moveTo>
                      <a:lnTo>
                        <a:pt x="23294" y="648"/>
                      </a:lnTo>
                      <a:lnTo>
                        <a:pt x="1" y="648"/>
                      </a:lnTo>
                      <a:lnTo>
                        <a:pt x="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flipH="1">
                  <a:off x="1747683" y="3101038"/>
                  <a:ext cx="505811" cy="566265"/>
                </a:xfrm>
                <a:custGeom>
                  <a:avLst/>
                  <a:gdLst/>
                  <a:ahLst/>
                  <a:cxnLst/>
                  <a:rect l="l" t="t" r="r" b="b"/>
                  <a:pathLst>
                    <a:path w="6886" h="7709" extrusionOk="0">
                      <a:moveTo>
                        <a:pt x="6654" y="0"/>
                      </a:moveTo>
                      <a:lnTo>
                        <a:pt x="0" y="7709"/>
                      </a:lnTo>
                      <a:lnTo>
                        <a:pt x="528" y="7709"/>
                      </a:lnTo>
                      <a:lnTo>
                        <a:pt x="6886" y="2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flipH="1">
                  <a:off x="57864" y="2903151"/>
                  <a:ext cx="380791" cy="486199"/>
                </a:xfrm>
                <a:custGeom>
                  <a:avLst/>
                  <a:gdLst/>
                  <a:ahLst/>
                  <a:cxnLst/>
                  <a:rect l="l" t="t" r="r" b="b"/>
                  <a:pathLst>
                    <a:path w="5184" h="6619" extrusionOk="0">
                      <a:moveTo>
                        <a:pt x="0" y="3046"/>
                      </a:moveTo>
                      <a:lnTo>
                        <a:pt x="0" y="6619"/>
                      </a:lnTo>
                      <a:lnTo>
                        <a:pt x="5184" y="6619"/>
                      </a:lnTo>
                      <a:lnTo>
                        <a:pt x="5184" y="2751"/>
                      </a:lnTo>
                      <a:lnTo>
                        <a:pt x="27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flipH="1">
                  <a:off x="438579" y="3124764"/>
                  <a:ext cx="224332" cy="264585"/>
                </a:xfrm>
                <a:custGeom>
                  <a:avLst/>
                  <a:gdLst/>
                  <a:ahLst/>
                  <a:cxnLst/>
                  <a:rect l="l" t="t" r="r" b="b"/>
                  <a:pathLst>
                    <a:path w="3054" h="3602" extrusionOk="0">
                      <a:moveTo>
                        <a:pt x="2990" y="85"/>
                      </a:moveTo>
                      <a:lnTo>
                        <a:pt x="1" y="85"/>
                      </a:lnTo>
                      <a:lnTo>
                        <a:pt x="3053" y="3602"/>
                      </a:lnTo>
                      <a:lnTo>
                        <a:pt x="30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p:nvPr/>
              </p:nvSpPr>
              <p:spPr>
                <a:xfrm flipH="1">
                  <a:off x="-54231" y="2780188"/>
                  <a:ext cx="859203" cy="350895"/>
                </a:xfrm>
                <a:custGeom>
                  <a:avLst/>
                  <a:gdLst/>
                  <a:ahLst/>
                  <a:cxnLst/>
                  <a:rect l="l" t="t" r="r" b="b"/>
                  <a:pathLst>
                    <a:path w="11697" h="4777" extrusionOk="0">
                      <a:moveTo>
                        <a:pt x="1" y="4045"/>
                      </a:moveTo>
                      <a:lnTo>
                        <a:pt x="3433" y="1"/>
                      </a:lnTo>
                      <a:lnTo>
                        <a:pt x="8061" y="1"/>
                      </a:lnTo>
                      <a:lnTo>
                        <a:pt x="11697" y="4045"/>
                      </a:lnTo>
                      <a:lnTo>
                        <a:pt x="11078" y="4776"/>
                      </a:lnTo>
                      <a:lnTo>
                        <a:pt x="10466" y="4776"/>
                      </a:lnTo>
                      <a:lnTo>
                        <a:pt x="7709" y="1675"/>
                      </a:lnTo>
                      <a:lnTo>
                        <a:pt x="4952" y="4776"/>
                      </a:lnTo>
                      <a:lnTo>
                        <a:pt x="556" y="477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9"/>
                <p:cNvSpPr/>
                <p:nvPr/>
              </p:nvSpPr>
              <p:spPr>
                <a:xfrm flipH="1">
                  <a:off x="714475" y="2971905"/>
                  <a:ext cx="90497" cy="105408"/>
                </a:xfrm>
                <a:custGeom>
                  <a:avLst/>
                  <a:gdLst/>
                  <a:ahLst/>
                  <a:cxnLst/>
                  <a:rect l="l" t="t" r="r" b="b"/>
                  <a:pathLst>
                    <a:path w="1232" h="1435" extrusionOk="0">
                      <a:moveTo>
                        <a:pt x="1232" y="0"/>
                      </a:moveTo>
                      <a:lnTo>
                        <a:pt x="1" y="1435"/>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9"/>
                <p:cNvSpPr/>
                <p:nvPr/>
              </p:nvSpPr>
              <p:spPr>
                <a:xfrm flipH="1">
                  <a:off x="441149" y="3077239"/>
                  <a:ext cx="363823" cy="53843"/>
                </a:xfrm>
                <a:custGeom>
                  <a:avLst/>
                  <a:gdLst/>
                  <a:ahLst/>
                  <a:cxnLst/>
                  <a:rect l="l" t="t" r="r" b="b"/>
                  <a:pathLst>
                    <a:path w="4953" h="733" extrusionOk="0">
                      <a:moveTo>
                        <a:pt x="1" y="1"/>
                      </a:moveTo>
                      <a:lnTo>
                        <a:pt x="556" y="732"/>
                      </a:lnTo>
                      <a:lnTo>
                        <a:pt x="4952" y="732"/>
                      </a:lnTo>
                      <a:lnTo>
                        <a:pt x="45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9"/>
                <p:cNvSpPr/>
                <p:nvPr/>
              </p:nvSpPr>
              <p:spPr>
                <a:xfrm flipH="1">
                  <a:off x="-8759" y="2877369"/>
                  <a:ext cx="247470" cy="253714"/>
                </a:xfrm>
                <a:custGeom>
                  <a:avLst/>
                  <a:gdLst/>
                  <a:ahLst/>
                  <a:cxnLst/>
                  <a:rect l="l" t="t" r="r" b="b"/>
                  <a:pathLst>
                    <a:path w="3369" h="3454" extrusionOk="0">
                      <a:moveTo>
                        <a:pt x="3369" y="3453"/>
                      </a:moveTo>
                      <a:lnTo>
                        <a:pt x="2757" y="3453"/>
                      </a:lnTo>
                      <a:lnTo>
                        <a:pt x="0" y="352"/>
                      </a:lnTo>
                      <a:lnTo>
                        <a:pt x="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9"/>
                <p:cNvSpPr/>
                <p:nvPr/>
              </p:nvSpPr>
              <p:spPr>
                <a:xfrm flipH="1">
                  <a:off x="212851" y="2780188"/>
                  <a:ext cx="592121" cy="297125"/>
                </a:xfrm>
                <a:custGeom>
                  <a:avLst/>
                  <a:gdLst/>
                  <a:ahLst/>
                  <a:cxnLst/>
                  <a:rect l="l" t="t" r="r" b="b"/>
                  <a:pathLst>
                    <a:path w="8061" h="4045" extrusionOk="0">
                      <a:moveTo>
                        <a:pt x="4516" y="4045"/>
                      </a:moveTo>
                      <a:lnTo>
                        <a:pt x="1" y="4045"/>
                      </a:lnTo>
                      <a:lnTo>
                        <a:pt x="3433" y="1"/>
                      </a:lnTo>
                      <a:lnTo>
                        <a:pt x="8061"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9"/>
                <p:cNvSpPr/>
                <p:nvPr/>
              </p:nvSpPr>
              <p:spPr>
                <a:xfrm flipH="1">
                  <a:off x="124488" y="3081426"/>
                  <a:ext cx="226388" cy="245413"/>
                </a:xfrm>
                <a:custGeom>
                  <a:avLst/>
                  <a:gdLst/>
                  <a:ahLst/>
                  <a:cxnLst/>
                  <a:rect l="l" t="t" r="r" b="b"/>
                  <a:pathLst>
                    <a:path w="3082" h="3341" extrusionOk="0">
                      <a:moveTo>
                        <a:pt x="1" y="3341"/>
                      </a:moveTo>
                      <a:lnTo>
                        <a:pt x="3081" y="3341"/>
                      </a:lnTo>
                      <a:lnTo>
                        <a:pt x="308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9"/>
                <p:cNvSpPr/>
                <p:nvPr/>
              </p:nvSpPr>
              <p:spPr>
                <a:xfrm flipH="1">
                  <a:off x="154458" y="3081426"/>
                  <a:ext cx="196419" cy="245413"/>
                </a:xfrm>
                <a:custGeom>
                  <a:avLst/>
                  <a:gdLst/>
                  <a:ahLst/>
                  <a:cxnLst/>
                  <a:rect l="l" t="t" r="r" b="b"/>
                  <a:pathLst>
                    <a:path w="2674" h="3341" extrusionOk="0">
                      <a:moveTo>
                        <a:pt x="1" y="3341"/>
                      </a:moveTo>
                      <a:lnTo>
                        <a:pt x="2673" y="3341"/>
                      </a:lnTo>
                      <a:lnTo>
                        <a:pt x="2673"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9"/>
                <p:cNvSpPr/>
                <p:nvPr/>
              </p:nvSpPr>
              <p:spPr>
                <a:xfrm flipH="1">
                  <a:off x="221596" y="3123222"/>
                  <a:ext cx="74998" cy="81241"/>
                </a:xfrm>
                <a:custGeom>
                  <a:avLst/>
                  <a:gdLst/>
                  <a:ahLst/>
                  <a:cxnLst/>
                  <a:rect l="l" t="t" r="r" b="b"/>
                  <a:pathLst>
                    <a:path w="1021" h="1106" extrusionOk="0">
                      <a:moveTo>
                        <a:pt x="936" y="1"/>
                      </a:moveTo>
                      <a:cubicBezTo>
                        <a:pt x="915" y="1"/>
                        <a:pt x="894" y="8"/>
                        <a:pt x="879" y="22"/>
                      </a:cubicBezTo>
                      <a:lnTo>
                        <a:pt x="28" y="957"/>
                      </a:lnTo>
                      <a:cubicBezTo>
                        <a:pt x="0" y="985"/>
                        <a:pt x="0" y="1049"/>
                        <a:pt x="57" y="1077"/>
                      </a:cubicBezTo>
                      <a:cubicBezTo>
                        <a:pt x="57" y="1105"/>
                        <a:pt x="85" y="1105"/>
                        <a:pt x="85" y="1105"/>
                      </a:cubicBezTo>
                      <a:cubicBezTo>
                        <a:pt x="113" y="1105"/>
                        <a:pt x="141" y="1077"/>
                        <a:pt x="141" y="1077"/>
                      </a:cubicBezTo>
                      <a:lnTo>
                        <a:pt x="992" y="134"/>
                      </a:lnTo>
                      <a:cubicBezTo>
                        <a:pt x="1020" y="106"/>
                        <a:pt x="1020"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9"/>
                <p:cNvSpPr/>
                <p:nvPr/>
              </p:nvSpPr>
              <p:spPr>
                <a:xfrm flipH="1">
                  <a:off x="229896" y="3179268"/>
                  <a:ext cx="73455" cy="80947"/>
                </a:xfrm>
                <a:custGeom>
                  <a:avLst/>
                  <a:gdLst/>
                  <a:ahLst/>
                  <a:cxnLst/>
                  <a:rect l="l" t="t" r="r" b="b"/>
                  <a:pathLst>
                    <a:path w="1000" h="1102" extrusionOk="0">
                      <a:moveTo>
                        <a:pt x="920" y="0"/>
                      </a:moveTo>
                      <a:cubicBezTo>
                        <a:pt x="895" y="0"/>
                        <a:pt x="868" y="14"/>
                        <a:pt x="852" y="47"/>
                      </a:cubicBezTo>
                      <a:lnTo>
                        <a:pt x="29" y="989"/>
                      </a:lnTo>
                      <a:cubicBezTo>
                        <a:pt x="1" y="1017"/>
                        <a:pt x="1" y="1073"/>
                        <a:pt x="29" y="1102"/>
                      </a:cubicBezTo>
                      <a:lnTo>
                        <a:pt x="92" y="1102"/>
                      </a:lnTo>
                      <a:cubicBezTo>
                        <a:pt x="120" y="1102"/>
                        <a:pt x="120" y="1102"/>
                        <a:pt x="149" y="1073"/>
                      </a:cubicBezTo>
                      <a:lnTo>
                        <a:pt x="971" y="138"/>
                      </a:lnTo>
                      <a:cubicBezTo>
                        <a:pt x="1000" y="110"/>
                        <a:pt x="1000" y="47"/>
                        <a:pt x="971" y="18"/>
                      </a:cubicBezTo>
                      <a:cubicBezTo>
                        <a:pt x="957" y="7"/>
                        <a:pt x="939" y="0"/>
                        <a:pt x="920"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9"/>
                <p:cNvSpPr/>
                <p:nvPr/>
              </p:nvSpPr>
              <p:spPr>
                <a:xfrm flipH="1">
                  <a:off x="593566" y="3882157"/>
                  <a:ext cx="506325" cy="368377"/>
                </a:xfrm>
                <a:custGeom>
                  <a:avLst/>
                  <a:gdLst/>
                  <a:ahLst/>
                  <a:cxnLst/>
                  <a:rect l="l" t="t" r="r" b="b"/>
                  <a:pathLst>
                    <a:path w="6893" h="5015" extrusionOk="0">
                      <a:moveTo>
                        <a:pt x="0" y="5015"/>
                      </a:moveTo>
                      <a:lnTo>
                        <a:pt x="6892" y="5015"/>
                      </a:lnTo>
                      <a:lnTo>
                        <a:pt x="6892"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9"/>
                <p:cNvSpPr/>
                <p:nvPr/>
              </p:nvSpPr>
              <p:spPr>
                <a:xfrm flipH="1">
                  <a:off x="630220" y="3882157"/>
                  <a:ext cx="469671" cy="368377"/>
                </a:xfrm>
                <a:custGeom>
                  <a:avLst/>
                  <a:gdLst/>
                  <a:ahLst/>
                  <a:cxnLst/>
                  <a:rect l="l" t="t" r="r" b="b"/>
                  <a:pathLst>
                    <a:path w="6394" h="5015" extrusionOk="0">
                      <a:moveTo>
                        <a:pt x="0" y="5015"/>
                      </a:moveTo>
                      <a:lnTo>
                        <a:pt x="6393" y="5015"/>
                      </a:lnTo>
                      <a:lnTo>
                        <a:pt x="639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9"/>
                <p:cNvSpPr/>
                <p:nvPr/>
              </p:nvSpPr>
              <p:spPr>
                <a:xfrm flipH="1">
                  <a:off x="854480" y="3882157"/>
                  <a:ext cx="21228" cy="368377"/>
                </a:xfrm>
                <a:custGeom>
                  <a:avLst/>
                  <a:gdLst/>
                  <a:ahLst/>
                  <a:cxnLst/>
                  <a:rect l="l" t="t" r="r" b="b"/>
                  <a:pathLst>
                    <a:path w="289" h="5015" extrusionOk="0">
                      <a:moveTo>
                        <a:pt x="0" y="5015"/>
                      </a:moveTo>
                      <a:lnTo>
                        <a:pt x="0" y="0"/>
                      </a:lnTo>
                      <a:lnTo>
                        <a:pt x="289" y="0"/>
                      </a:lnTo>
                      <a:lnTo>
                        <a:pt x="289" y="5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9"/>
                <p:cNvSpPr/>
                <p:nvPr/>
              </p:nvSpPr>
              <p:spPr>
                <a:xfrm flipH="1">
                  <a:off x="630223" y="3882157"/>
                  <a:ext cx="21816" cy="368377"/>
                </a:xfrm>
                <a:custGeom>
                  <a:avLst/>
                  <a:gdLst/>
                  <a:ahLst/>
                  <a:cxnLst/>
                  <a:rect l="l" t="t" r="r" b="b"/>
                  <a:pathLst>
                    <a:path w="297" h="5015" extrusionOk="0">
                      <a:moveTo>
                        <a:pt x="1" y="5015"/>
                      </a:moveTo>
                      <a:lnTo>
                        <a:pt x="296" y="5015"/>
                      </a:lnTo>
                      <a:lnTo>
                        <a:pt x="296"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flipH="1">
                  <a:off x="630220" y="4054702"/>
                  <a:ext cx="469671" cy="23799"/>
                </a:xfrm>
                <a:custGeom>
                  <a:avLst/>
                  <a:gdLst/>
                  <a:ahLst/>
                  <a:cxnLst/>
                  <a:rect l="l" t="t" r="r" b="b"/>
                  <a:pathLst>
                    <a:path w="6394" h="324" extrusionOk="0">
                      <a:moveTo>
                        <a:pt x="0" y="324"/>
                      </a:moveTo>
                      <a:lnTo>
                        <a:pt x="6393" y="324"/>
                      </a:lnTo>
                      <a:lnTo>
                        <a:pt x="6393"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flipH="1">
                  <a:off x="983612" y="4130801"/>
                  <a:ext cx="74998" cy="81021"/>
                </a:xfrm>
                <a:custGeom>
                  <a:avLst/>
                  <a:gdLst/>
                  <a:ahLst/>
                  <a:cxnLst/>
                  <a:rect l="l" t="t" r="r" b="b"/>
                  <a:pathLst>
                    <a:path w="1021" h="1103" extrusionOk="0">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flipH="1">
                  <a:off x="923159" y="4111189"/>
                  <a:ext cx="73455" cy="81021"/>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flipH="1">
                  <a:off x="709848" y="3938937"/>
                  <a:ext cx="75438" cy="81241"/>
                </a:xfrm>
                <a:custGeom>
                  <a:avLst/>
                  <a:gdLst/>
                  <a:ahLst/>
                  <a:cxnLst/>
                  <a:rect l="l" t="t" r="r" b="b"/>
                  <a:pathLst>
                    <a:path w="1027" h="1106" extrusionOk="0">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9"/>
                <p:cNvSpPr/>
                <p:nvPr/>
              </p:nvSpPr>
              <p:spPr>
                <a:xfrm flipH="1">
                  <a:off x="1538708" y="4342938"/>
                  <a:ext cx="357579" cy="802863"/>
                </a:xfrm>
                <a:custGeom>
                  <a:avLst/>
                  <a:gdLst/>
                  <a:ahLst/>
                  <a:cxnLst/>
                  <a:rect l="l" t="t" r="r" b="b"/>
                  <a:pathLst>
                    <a:path w="4868" h="10930" extrusionOk="0">
                      <a:moveTo>
                        <a:pt x="1" y="10930"/>
                      </a:moveTo>
                      <a:lnTo>
                        <a:pt x="4868" y="10930"/>
                      </a:lnTo>
                      <a:lnTo>
                        <a:pt x="4868"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9"/>
                <p:cNvSpPr/>
                <p:nvPr/>
              </p:nvSpPr>
              <p:spPr>
                <a:xfrm flipH="1">
                  <a:off x="1543113" y="4342938"/>
                  <a:ext cx="316224" cy="802863"/>
                </a:xfrm>
                <a:custGeom>
                  <a:avLst/>
                  <a:gdLst/>
                  <a:ahLst/>
                  <a:cxnLst/>
                  <a:rect l="l" t="t" r="r" b="b"/>
                  <a:pathLst>
                    <a:path w="4305" h="10930" extrusionOk="0">
                      <a:moveTo>
                        <a:pt x="1" y="10930"/>
                      </a:moveTo>
                      <a:lnTo>
                        <a:pt x="4305" y="10930"/>
                      </a:lnTo>
                      <a:lnTo>
                        <a:pt x="430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9"/>
                <p:cNvSpPr/>
                <p:nvPr/>
              </p:nvSpPr>
              <p:spPr>
                <a:xfrm flipH="1">
                  <a:off x="1607681" y="4381723"/>
                  <a:ext cx="212873" cy="79625"/>
                </a:xfrm>
                <a:custGeom>
                  <a:avLst/>
                  <a:gdLst/>
                  <a:ahLst/>
                  <a:cxnLst/>
                  <a:rect l="l" t="t" r="r" b="b"/>
                  <a:pathLst>
                    <a:path w="2898" h="1084" extrusionOk="0">
                      <a:moveTo>
                        <a:pt x="0" y="1083"/>
                      </a:moveTo>
                      <a:lnTo>
                        <a:pt x="2898" y="1083"/>
                      </a:lnTo>
                      <a:lnTo>
                        <a:pt x="2898"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9"/>
                <p:cNvSpPr/>
                <p:nvPr/>
              </p:nvSpPr>
              <p:spPr>
                <a:xfrm flipH="1">
                  <a:off x="1515200" y="4287186"/>
                  <a:ext cx="415388" cy="55826"/>
                </a:xfrm>
                <a:custGeom>
                  <a:avLst/>
                  <a:gdLst/>
                  <a:ahLst/>
                  <a:cxnLst/>
                  <a:rect l="l" t="t" r="r" b="b"/>
                  <a:pathLst>
                    <a:path w="5655" h="760" extrusionOk="0">
                      <a:moveTo>
                        <a:pt x="0" y="0"/>
                      </a:moveTo>
                      <a:lnTo>
                        <a:pt x="5655" y="0"/>
                      </a:lnTo>
                      <a:lnTo>
                        <a:pt x="5655" y="760"/>
                      </a:lnTo>
                      <a:lnTo>
                        <a:pt x="0" y="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9"/>
                <p:cNvSpPr/>
                <p:nvPr/>
              </p:nvSpPr>
              <p:spPr>
                <a:xfrm flipH="1">
                  <a:off x="1543113" y="4941154"/>
                  <a:ext cx="350821" cy="204646"/>
                </a:xfrm>
                <a:custGeom>
                  <a:avLst/>
                  <a:gdLst/>
                  <a:ahLst/>
                  <a:cxnLst/>
                  <a:rect l="l" t="t" r="r" b="b"/>
                  <a:pathLst>
                    <a:path w="4776" h="2786" extrusionOk="0">
                      <a:moveTo>
                        <a:pt x="0" y="2786"/>
                      </a:moveTo>
                      <a:lnTo>
                        <a:pt x="4776" y="2786"/>
                      </a:lnTo>
                      <a:lnTo>
                        <a:pt x="4776"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9"/>
                <p:cNvSpPr/>
                <p:nvPr/>
              </p:nvSpPr>
              <p:spPr>
                <a:xfrm flipH="1">
                  <a:off x="1693916" y="5012479"/>
                  <a:ext cx="294555" cy="64640"/>
                </a:xfrm>
                <a:custGeom>
                  <a:avLst/>
                  <a:gdLst/>
                  <a:ahLst/>
                  <a:cxnLst/>
                  <a:rect l="l" t="t" r="r" b="b"/>
                  <a:pathLst>
                    <a:path w="4010" h="880" extrusionOk="0">
                      <a:moveTo>
                        <a:pt x="0" y="0"/>
                      </a:moveTo>
                      <a:lnTo>
                        <a:pt x="0" y="879"/>
                      </a:lnTo>
                      <a:lnTo>
                        <a:pt x="4009" y="879"/>
                      </a:lnTo>
                      <a:lnTo>
                        <a:pt x="4009" y="0"/>
                      </a:lnTo>
                      <a:lnTo>
                        <a:pt x="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9"/>
                <p:cNvSpPr/>
                <p:nvPr/>
              </p:nvSpPr>
              <p:spPr>
                <a:xfrm flipH="1">
                  <a:off x="1618551" y="4941154"/>
                  <a:ext cx="309980" cy="71398"/>
                </a:xfrm>
                <a:custGeom>
                  <a:avLst/>
                  <a:gdLst/>
                  <a:ahLst/>
                  <a:cxnLst/>
                  <a:rect l="l" t="t" r="r" b="b"/>
                  <a:pathLst>
                    <a:path w="4220" h="972" extrusionOk="0">
                      <a:moveTo>
                        <a:pt x="0" y="971"/>
                      </a:moveTo>
                      <a:lnTo>
                        <a:pt x="4220" y="971"/>
                      </a:lnTo>
                      <a:lnTo>
                        <a:pt x="422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9"/>
                <p:cNvSpPr/>
                <p:nvPr/>
              </p:nvSpPr>
              <p:spPr>
                <a:xfrm flipH="1">
                  <a:off x="1573085" y="4665846"/>
                  <a:ext cx="60527" cy="60527"/>
                </a:xfrm>
                <a:custGeom>
                  <a:avLst/>
                  <a:gdLst/>
                  <a:ahLst/>
                  <a:cxnLst/>
                  <a:rect l="l" t="t" r="r" b="b"/>
                  <a:pathLst>
                    <a:path w="824" h="824" extrusionOk="0">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flipH="1">
                  <a:off x="-286714" y="4241718"/>
                  <a:ext cx="747111" cy="904084"/>
                </a:xfrm>
                <a:custGeom>
                  <a:avLst/>
                  <a:gdLst/>
                  <a:ahLst/>
                  <a:cxnLst/>
                  <a:rect l="l" t="t" r="r" b="b"/>
                  <a:pathLst>
                    <a:path w="10171" h="12308" extrusionOk="0">
                      <a:moveTo>
                        <a:pt x="9819" y="0"/>
                      </a:moveTo>
                      <a:lnTo>
                        <a:pt x="1" y="0"/>
                      </a:lnTo>
                      <a:lnTo>
                        <a:pt x="1" y="12308"/>
                      </a:lnTo>
                      <a:lnTo>
                        <a:pt x="10171" y="12308"/>
                      </a:lnTo>
                      <a:lnTo>
                        <a:pt x="10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flipH="1">
                  <a:off x="-1207834" y="4241718"/>
                  <a:ext cx="921199" cy="904084"/>
                </a:xfrm>
                <a:custGeom>
                  <a:avLst/>
                  <a:gdLst/>
                  <a:ahLst/>
                  <a:cxnLst/>
                  <a:rect l="l" t="t" r="r" b="b"/>
                  <a:pathLst>
                    <a:path w="12541" h="12308" extrusionOk="0">
                      <a:moveTo>
                        <a:pt x="1" y="0"/>
                      </a:moveTo>
                      <a:lnTo>
                        <a:pt x="1" y="12308"/>
                      </a:lnTo>
                      <a:lnTo>
                        <a:pt x="12540" y="12308"/>
                      </a:lnTo>
                      <a:lnTo>
                        <a:pt x="12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flipH="1">
                  <a:off x="-1069885" y="4564551"/>
                  <a:ext cx="628261" cy="581249"/>
                </a:xfrm>
                <a:custGeom>
                  <a:avLst/>
                  <a:gdLst/>
                  <a:ahLst/>
                  <a:cxnLst/>
                  <a:rect l="l" t="t" r="r" b="b"/>
                  <a:pathLst>
                    <a:path w="8553" h="7913" extrusionOk="0">
                      <a:moveTo>
                        <a:pt x="0" y="7913"/>
                      </a:moveTo>
                      <a:lnTo>
                        <a:pt x="8553" y="7913"/>
                      </a:lnTo>
                      <a:lnTo>
                        <a:pt x="8553"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flipH="1">
                  <a:off x="-430833" y="3774692"/>
                  <a:ext cx="940812" cy="467100"/>
                </a:xfrm>
                <a:custGeom>
                  <a:avLst/>
                  <a:gdLst/>
                  <a:ahLst/>
                  <a:cxnLst/>
                  <a:rect l="l" t="t" r="r" b="b"/>
                  <a:pathLst>
                    <a:path w="12808" h="6359" extrusionOk="0">
                      <a:moveTo>
                        <a:pt x="1" y="5683"/>
                      </a:moveTo>
                      <a:lnTo>
                        <a:pt x="233" y="6358"/>
                      </a:lnTo>
                      <a:lnTo>
                        <a:pt x="10494" y="6358"/>
                      </a:lnTo>
                      <a:lnTo>
                        <a:pt x="128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flipH="1">
                  <a:off x="-1266231" y="3774692"/>
                  <a:ext cx="1005452" cy="467100"/>
                </a:xfrm>
                <a:custGeom>
                  <a:avLst/>
                  <a:gdLst/>
                  <a:ahLst/>
                  <a:cxnLst/>
                  <a:rect l="l" t="t" r="r" b="b"/>
                  <a:pathLst>
                    <a:path w="13688" h="6359" extrusionOk="0">
                      <a:moveTo>
                        <a:pt x="2315" y="0"/>
                      </a:moveTo>
                      <a:lnTo>
                        <a:pt x="13687" y="5655"/>
                      </a:lnTo>
                      <a:lnTo>
                        <a:pt x="13476" y="6358"/>
                      </a:lnTo>
                      <a:lnTo>
                        <a:pt x="1" y="635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flipH="1">
                  <a:off x="-161692" y="4467958"/>
                  <a:ext cx="467100" cy="189147"/>
                </a:xfrm>
                <a:custGeom>
                  <a:avLst/>
                  <a:gdLst/>
                  <a:ahLst/>
                  <a:cxnLst/>
                  <a:rect l="l" t="t" r="r" b="b"/>
                  <a:pathLst>
                    <a:path w="6359" h="2575" extrusionOk="0">
                      <a:moveTo>
                        <a:pt x="1" y="2575"/>
                      </a:moveTo>
                      <a:lnTo>
                        <a:pt x="6359" y="2575"/>
                      </a:lnTo>
                      <a:lnTo>
                        <a:pt x="6359"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9"/>
                <p:cNvSpPr/>
                <p:nvPr/>
              </p:nvSpPr>
              <p:spPr>
                <a:xfrm flipH="1">
                  <a:off x="-161692" y="4467958"/>
                  <a:ext cx="432503" cy="189147"/>
                </a:xfrm>
                <a:custGeom>
                  <a:avLst/>
                  <a:gdLst/>
                  <a:ahLst/>
                  <a:cxnLst/>
                  <a:rect l="l" t="t" r="r" b="b"/>
                  <a:pathLst>
                    <a:path w="5888" h="2575" extrusionOk="0">
                      <a:moveTo>
                        <a:pt x="1" y="2575"/>
                      </a:moveTo>
                      <a:lnTo>
                        <a:pt x="5888" y="2575"/>
                      </a:lnTo>
                      <a:lnTo>
                        <a:pt x="588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9"/>
                <p:cNvSpPr/>
                <p:nvPr/>
              </p:nvSpPr>
              <p:spPr>
                <a:xfrm flipH="1">
                  <a:off x="83721" y="4467958"/>
                  <a:ext cx="116279" cy="189147"/>
                </a:xfrm>
                <a:custGeom>
                  <a:avLst/>
                  <a:gdLst/>
                  <a:ahLst/>
                  <a:cxnLst/>
                  <a:rect l="l" t="t" r="r" b="b"/>
                  <a:pathLst>
                    <a:path w="1583" h="2575" extrusionOk="0">
                      <a:moveTo>
                        <a:pt x="352" y="2575"/>
                      </a:moveTo>
                      <a:lnTo>
                        <a:pt x="1583" y="1"/>
                      </a:lnTo>
                      <a:lnTo>
                        <a:pt x="1231" y="1"/>
                      </a:lnTo>
                      <a:lnTo>
                        <a:pt x="0"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flipH="1">
                  <a:off x="17025" y="4467958"/>
                  <a:ext cx="116353" cy="189147"/>
                </a:xfrm>
                <a:custGeom>
                  <a:avLst/>
                  <a:gdLst/>
                  <a:ahLst/>
                  <a:cxnLst/>
                  <a:rect l="l" t="t" r="r" b="b"/>
                  <a:pathLst>
                    <a:path w="1584" h="2575" extrusionOk="0">
                      <a:moveTo>
                        <a:pt x="352" y="2575"/>
                      </a:moveTo>
                      <a:lnTo>
                        <a:pt x="1583" y="1"/>
                      </a:lnTo>
                      <a:lnTo>
                        <a:pt x="1232" y="1"/>
                      </a:lnTo>
                      <a:lnTo>
                        <a:pt x="1"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flipH="1">
                  <a:off x="596137" y="4418376"/>
                  <a:ext cx="492957" cy="359636"/>
                </a:xfrm>
                <a:custGeom>
                  <a:avLst/>
                  <a:gdLst/>
                  <a:ahLst/>
                  <a:cxnLst/>
                  <a:rect l="l" t="t" r="r" b="b"/>
                  <a:pathLst>
                    <a:path w="6711" h="4896" extrusionOk="0">
                      <a:moveTo>
                        <a:pt x="1" y="4895"/>
                      </a:moveTo>
                      <a:lnTo>
                        <a:pt x="6710" y="4895"/>
                      </a:lnTo>
                      <a:lnTo>
                        <a:pt x="6710"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flipH="1">
                  <a:off x="630220" y="4418376"/>
                  <a:ext cx="458873" cy="359636"/>
                </a:xfrm>
                <a:custGeom>
                  <a:avLst/>
                  <a:gdLst/>
                  <a:ahLst/>
                  <a:cxnLst/>
                  <a:rect l="l" t="t" r="r" b="b"/>
                  <a:pathLst>
                    <a:path w="6247" h="4896" extrusionOk="0">
                      <a:moveTo>
                        <a:pt x="1" y="4895"/>
                      </a:moveTo>
                      <a:lnTo>
                        <a:pt x="6246" y="4895"/>
                      </a:lnTo>
                      <a:lnTo>
                        <a:pt x="6246"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9"/>
                <p:cNvSpPr/>
                <p:nvPr/>
              </p:nvSpPr>
              <p:spPr>
                <a:xfrm flipH="1">
                  <a:off x="849852" y="4418376"/>
                  <a:ext cx="19686" cy="359636"/>
                </a:xfrm>
                <a:custGeom>
                  <a:avLst/>
                  <a:gdLst/>
                  <a:ahLst/>
                  <a:cxnLst/>
                  <a:rect l="l" t="t" r="r" b="b"/>
                  <a:pathLst>
                    <a:path w="268" h="4896" extrusionOk="0">
                      <a:moveTo>
                        <a:pt x="1" y="4895"/>
                      </a:moveTo>
                      <a:lnTo>
                        <a:pt x="1" y="0"/>
                      </a:lnTo>
                      <a:lnTo>
                        <a:pt x="268" y="0"/>
                      </a:lnTo>
                      <a:lnTo>
                        <a:pt x="268" y="48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flipH="1">
                  <a:off x="630223" y="4418376"/>
                  <a:ext cx="23873" cy="359636"/>
                </a:xfrm>
                <a:custGeom>
                  <a:avLst/>
                  <a:gdLst/>
                  <a:ahLst/>
                  <a:cxnLst/>
                  <a:rect l="l" t="t" r="r" b="b"/>
                  <a:pathLst>
                    <a:path w="325" h="4896" extrusionOk="0">
                      <a:moveTo>
                        <a:pt x="1" y="4895"/>
                      </a:moveTo>
                      <a:lnTo>
                        <a:pt x="324" y="4895"/>
                      </a:lnTo>
                      <a:lnTo>
                        <a:pt x="324"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flipH="1">
                  <a:off x="630220" y="4586294"/>
                  <a:ext cx="458873" cy="21743"/>
                </a:xfrm>
                <a:custGeom>
                  <a:avLst/>
                  <a:gdLst/>
                  <a:ahLst/>
                  <a:cxnLst/>
                  <a:rect l="l" t="t" r="r" b="b"/>
                  <a:pathLst>
                    <a:path w="6247" h="296" extrusionOk="0">
                      <a:moveTo>
                        <a:pt x="1" y="296"/>
                      </a:moveTo>
                      <a:lnTo>
                        <a:pt x="6246" y="296"/>
                      </a:lnTo>
                      <a:lnTo>
                        <a:pt x="624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flipH="1">
                  <a:off x="951072" y="4476846"/>
                  <a:ext cx="71398" cy="79552"/>
                </a:xfrm>
                <a:custGeom>
                  <a:avLst/>
                  <a:gdLst/>
                  <a:ahLst/>
                  <a:cxnLst/>
                  <a:rect l="l" t="t" r="r" b="b"/>
                  <a:pathLst>
                    <a:path w="972" h="1083" extrusionOk="0">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flipH="1">
                  <a:off x="688619" y="4638447"/>
                  <a:ext cx="72941" cy="79111"/>
                </a:xfrm>
                <a:custGeom>
                  <a:avLst/>
                  <a:gdLst/>
                  <a:ahLst/>
                  <a:cxnLst/>
                  <a:rect l="l" t="t" r="r" b="b"/>
                  <a:pathLst>
                    <a:path w="993" h="1077" extrusionOk="0">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flipH="1">
                  <a:off x="740331" y="4655488"/>
                  <a:ext cx="70811" cy="79111"/>
                </a:xfrm>
                <a:custGeom>
                  <a:avLst/>
                  <a:gdLst/>
                  <a:ahLst/>
                  <a:cxnLst/>
                  <a:rect l="l" t="t" r="r" b="b"/>
                  <a:pathLst>
                    <a:path w="964" h="1077" extrusionOk="0">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9"/>
                <p:cNvSpPr/>
                <p:nvPr/>
              </p:nvSpPr>
              <p:spPr>
                <a:xfrm flipH="1">
                  <a:off x="-430833" y="3774692"/>
                  <a:ext cx="940812" cy="467100"/>
                </a:xfrm>
                <a:custGeom>
                  <a:avLst/>
                  <a:gdLst/>
                  <a:ahLst/>
                  <a:cxnLst/>
                  <a:rect l="l" t="t" r="r" b="b"/>
                  <a:pathLst>
                    <a:path w="12808" h="6359" extrusionOk="0">
                      <a:moveTo>
                        <a:pt x="1" y="5683"/>
                      </a:moveTo>
                      <a:lnTo>
                        <a:pt x="233" y="6358"/>
                      </a:lnTo>
                      <a:lnTo>
                        <a:pt x="10494" y="6358"/>
                      </a:lnTo>
                      <a:lnTo>
                        <a:pt x="12808" y="0"/>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 name="Google Shape;463;p9"/>
              <p:cNvSpPr/>
              <p:nvPr/>
            </p:nvSpPr>
            <p:spPr>
              <a:xfrm>
                <a:off x="545650" y="1293100"/>
                <a:ext cx="840952" cy="1162694"/>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128588" dist="295275" dir="828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9"/>
            <p:cNvGrpSpPr/>
            <p:nvPr/>
          </p:nvGrpSpPr>
          <p:grpSpPr>
            <a:xfrm>
              <a:off x="-1069884" y="667175"/>
              <a:ext cx="3234694" cy="2252997"/>
              <a:chOff x="5073841" y="1000275"/>
              <a:chExt cx="3234694" cy="2252997"/>
            </a:xfrm>
          </p:grpSpPr>
          <p:sp>
            <p:nvSpPr>
              <p:cNvPr id="465" name="Google Shape;465;p9"/>
              <p:cNvSpPr/>
              <p:nvPr/>
            </p:nvSpPr>
            <p:spPr>
              <a:xfrm>
                <a:off x="5073841" y="2299616"/>
                <a:ext cx="1415426" cy="380324"/>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9"/>
              <p:cNvSpPr/>
              <p:nvPr/>
            </p:nvSpPr>
            <p:spPr>
              <a:xfrm>
                <a:off x="7651424" y="3077173"/>
                <a:ext cx="657111" cy="176099"/>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9"/>
              <p:cNvSpPr/>
              <p:nvPr/>
            </p:nvSpPr>
            <p:spPr>
              <a:xfrm>
                <a:off x="6911971" y="1000275"/>
                <a:ext cx="657111" cy="176099"/>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8"/>
        <p:cNvGrpSpPr/>
        <p:nvPr/>
      </p:nvGrpSpPr>
      <p:grpSpPr>
        <a:xfrm>
          <a:off x="0" y="0"/>
          <a:ext cx="0" cy="0"/>
          <a:chOff x="0" y="0"/>
          <a:chExt cx="0" cy="0"/>
        </a:xfrm>
      </p:grpSpPr>
      <p:sp>
        <p:nvSpPr>
          <p:cNvPr id="469" name="Google Shape;469;p10"/>
          <p:cNvSpPr>
            <a:spLocks noGrp="1"/>
          </p:cNvSpPr>
          <p:nvPr>
            <p:ph type="pic" idx="2"/>
          </p:nvPr>
        </p:nvSpPr>
        <p:spPr>
          <a:xfrm>
            <a:off x="-13550" y="-3525"/>
            <a:ext cx="9157500" cy="5143500"/>
          </a:xfrm>
          <a:prstGeom prst="rect">
            <a:avLst/>
          </a:prstGeom>
          <a:noFill/>
          <a:ln>
            <a:noFill/>
          </a:ln>
        </p:spPr>
      </p:sp>
      <p:sp>
        <p:nvSpPr>
          <p:cNvPr id="470" name="Google Shape;470;p10"/>
          <p:cNvSpPr txBox="1">
            <a:spLocks noGrp="1"/>
          </p:cNvSpPr>
          <p:nvPr>
            <p:ph type="title"/>
          </p:nvPr>
        </p:nvSpPr>
        <p:spPr>
          <a:xfrm>
            <a:off x="720000" y="3603625"/>
            <a:ext cx="6099000" cy="1005000"/>
          </a:xfrm>
          <a:prstGeom prst="rect">
            <a:avLst/>
          </a:prstGeom>
          <a:solidFill>
            <a:schemeClr val="accent3"/>
          </a:solidFill>
        </p:spPr>
        <p:txBody>
          <a:bodyPr spcFirstLastPara="1" wrap="square" lIns="91425" tIns="91425" rIns="91425" bIns="91425" anchor="ctr" anchorCtr="0">
            <a:noAutofit/>
          </a:bodyPr>
          <a:lstStyle>
            <a:lvl1pPr lvl="0"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471" name="Google Shape;471;p10"/>
          <p:cNvGrpSpPr/>
          <p:nvPr/>
        </p:nvGrpSpPr>
        <p:grpSpPr>
          <a:xfrm>
            <a:off x="7253602" y="683900"/>
            <a:ext cx="2531246" cy="4477606"/>
            <a:chOff x="7253602" y="683900"/>
            <a:chExt cx="2531246" cy="4477606"/>
          </a:xfrm>
        </p:grpSpPr>
        <p:grpSp>
          <p:nvGrpSpPr>
            <p:cNvPr id="472" name="Google Shape;472;p10"/>
            <p:cNvGrpSpPr/>
            <p:nvPr/>
          </p:nvGrpSpPr>
          <p:grpSpPr>
            <a:xfrm>
              <a:off x="7253602" y="3944550"/>
              <a:ext cx="1606264" cy="1195426"/>
              <a:chOff x="5951675" y="3577056"/>
              <a:chExt cx="1387821" cy="1032855"/>
            </a:xfrm>
          </p:grpSpPr>
          <p:sp>
            <p:nvSpPr>
              <p:cNvPr id="473" name="Google Shape;473;p10"/>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0"/>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 name="Google Shape;475;p10"/>
            <p:cNvGrpSpPr/>
            <p:nvPr/>
          </p:nvGrpSpPr>
          <p:grpSpPr>
            <a:xfrm>
              <a:off x="7931091" y="683900"/>
              <a:ext cx="1853757" cy="4477606"/>
              <a:chOff x="7931091" y="683900"/>
              <a:chExt cx="1853757" cy="4477606"/>
            </a:xfrm>
          </p:grpSpPr>
          <p:grpSp>
            <p:nvGrpSpPr>
              <p:cNvPr id="476" name="Google Shape;476;p10"/>
              <p:cNvGrpSpPr/>
              <p:nvPr/>
            </p:nvGrpSpPr>
            <p:grpSpPr>
              <a:xfrm>
                <a:off x="7931091" y="2140708"/>
                <a:ext cx="1853757" cy="3020798"/>
                <a:chOff x="525125" y="1486050"/>
                <a:chExt cx="2124163" cy="3461439"/>
              </a:xfrm>
            </p:grpSpPr>
            <p:sp>
              <p:nvSpPr>
                <p:cNvPr id="477" name="Google Shape;477;p10"/>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0"/>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0"/>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0"/>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0"/>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0"/>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0"/>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0"/>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0"/>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0"/>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0"/>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0"/>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0"/>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0"/>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0"/>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0"/>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0"/>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0"/>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0"/>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0"/>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0"/>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0"/>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0"/>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0"/>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0"/>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0"/>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0"/>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0"/>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0"/>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0"/>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0"/>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0"/>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0"/>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0"/>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 name="Google Shape;511;p10"/>
                <p:cNvGrpSpPr/>
                <p:nvPr/>
              </p:nvGrpSpPr>
              <p:grpSpPr>
                <a:xfrm>
                  <a:off x="973439" y="2819098"/>
                  <a:ext cx="174934" cy="130542"/>
                  <a:chOff x="2714005" y="3446776"/>
                  <a:chExt cx="330750" cy="246818"/>
                </a:xfrm>
              </p:grpSpPr>
              <p:sp>
                <p:nvSpPr>
                  <p:cNvPr id="512" name="Google Shape;512;p10"/>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0"/>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 name="Google Shape;514;p10"/>
                <p:cNvGrpSpPr/>
                <p:nvPr/>
              </p:nvGrpSpPr>
              <p:grpSpPr>
                <a:xfrm>
                  <a:off x="1640414" y="2819098"/>
                  <a:ext cx="174934" cy="130542"/>
                  <a:chOff x="2714005" y="3446776"/>
                  <a:chExt cx="330750" cy="246818"/>
                </a:xfrm>
              </p:grpSpPr>
              <p:sp>
                <p:nvSpPr>
                  <p:cNvPr id="515" name="Google Shape;515;p10"/>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0"/>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7" name="Google Shape;517;p10"/>
              <p:cNvSpPr/>
              <p:nvPr/>
            </p:nvSpPr>
            <p:spPr>
              <a:xfrm>
                <a:off x="8008425" y="683900"/>
                <a:ext cx="840952" cy="1162694"/>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128588" dist="295275" dir="828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8"/>
        <p:cNvGrpSpPr/>
        <p:nvPr/>
      </p:nvGrpSpPr>
      <p:grpSpPr>
        <a:xfrm>
          <a:off x="0" y="0"/>
          <a:ext cx="0" cy="0"/>
          <a:chOff x="0" y="0"/>
          <a:chExt cx="0" cy="0"/>
        </a:xfrm>
      </p:grpSpPr>
      <p:sp>
        <p:nvSpPr>
          <p:cNvPr id="519" name="Google Shape;519;p11"/>
          <p:cNvSpPr txBox="1">
            <a:spLocks noGrp="1"/>
          </p:cNvSpPr>
          <p:nvPr>
            <p:ph type="title" hasCustomPrompt="1"/>
          </p:nvPr>
        </p:nvSpPr>
        <p:spPr>
          <a:xfrm>
            <a:off x="3006100" y="1367050"/>
            <a:ext cx="5194200" cy="1080600"/>
          </a:xfrm>
          <a:prstGeom prst="rect">
            <a:avLst/>
          </a:prstGeom>
          <a:solidFill>
            <a:schemeClr val="accent4"/>
          </a:solidFill>
        </p:spPr>
        <p:txBody>
          <a:bodyPr spcFirstLastPara="1" wrap="square" lIns="91425" tIns="91425" rIns="91425" bIns="91425" anchor="ctr" anchorCtr="0">
            <a:noAutofit/>
          </a:bodyPr>
          <a:lstStyle>
            <a:lvl1pPr lvl="0">
              <a:spcBef>
                <a:spcPts val="0"/>
              </a:spcBef>
              <a:spcAft>
                <a:spcPts val="0"/>
              </a:spcAft>
              <a:buSzPts val="9600"/>
              <a:buNone/>
              <a:defRPr sz="5700">
                <a:solidFill>
                  <a:schemeClr val="lt1"/>
                </a:solidFill>
                <a:latin typeface="Raleway ExtraBold"/>
                <a:ea typeface="Raleway ExtraBold"/>
                <a:cs typeface="Raleway ExtraBold"/>
                <a:sym typeface="Raleway ExtraBold"/>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20" name="Google Shape;520;p11"/>
          <p:cNvSpPr txBox="1">
            <a:spLocks noGrp="1"/>
          </p:cNvSpPr>
          <p:nvPr>
            <p:ph type="subTitle" idx="1"/>
          </p:nvPr>
        </p:nvSpPr>
        <p:spPr>
          <a:xfrm>
            <a:off x="3006100" y="2502050"/>
            <a:ext cx="5194200" cy="44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521" name="Google Shape;521;p11"/>
          <p:cNvGrpSpPr/>
          <p:nvPr/>
        </p:nvGrpSpPr>
        <p:grpSpPr>
          <a:xfrm>
            <a:off x="8505100" y="-9175"/>
            <a:ext cx="259800" cy="5165400"/>
            <a:chOff x="375950" y="-9175"/>
            <a:chExt cx="259800" cy="5165400"/>
          </a:xfrm>
        </p:grpSpPr>
        <p:cxnSp>
          <p:nvCxnSpPr>
            <p:cNvPr id="522" name="Google Shape;522;p11"/>
            <p:cNvCxnSpPr/>
            <p:nvPr/>
          </p:nvCxnSpPr>
          <p:spPr>
            <a:xfrm>
              <a:off x="505850" y="-9175"/>
              <a:ext cx="0" cy="5165400"/>
            </a:xfrm>
            <a:prstGeom prst="straightConnector1">
              <a:avLst/>
            </a:prstGeom>
            <a:noFill/>
            <a:ln w="9525" cap="flat" cmpd="sng">
              <a:solidFill>
                <a:schemeClr val="dk1"/>
              </a:solidFill>
              <a:prstDash val="solid"/>
              <a:round/>
              <a:headEnd type="none" w="med" len="med"/>
              <a:tailEnd type="none" w="med" len="med"/>
            </a:ln>
          </p:spPr>
        </p:cxnSp>
        <p:sp>
          <p:nvSpPr>
            <p:cNvPr id="523" name="Google Shape;523;p11"/>
            <p:cNvSpPr/>
            <p:nvPr/>
          </p:nvSpPr>
          <p:spPr>
            <a:xfrm>
              <a:off x="375950" y="0"/>
              <a:ext cx="259800" cy="2447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524"/>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652"/>
        <p:cNvGrpSpPr/>
        <p:nvPr/>
      </p:nvGrpSpPr>
      <p:grpSpPr>
        <a:xfrm>
          <a:off x="0" y="0"/>
          <a:ext cx="0" cy="0"/>
          <a:chOff x="0" y="0"/>
          <a:chExt cx="0" cy="0"/>
        </a:xfrm>
      </p:grpSpPr>
      <p:sp>
        <p:nvSpPr>
          <p:cNvPr id="653" name="Google Shape;653;p15"/>
          <p:cNvSpPr txBox="1">
            <a:spLocks noGrp="1"/>
          </p:cNvSpPr>
          <p:nvPr>
            <p:ph type="subTitle" idx="1"/>
          </p:nvPr>
        </p:nvSpPr>
        <p:spPr>
          <a:xfrm>
            <a:off x="715100" y="1017725"/>
            <a:ext cx="7704000" cy="96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Char char="●"/>
              <a:defRPr/>
            </a:lvl1pPr>
            <a:lvl2pPr lvl="1" rtl="0">
              <a:lnSpc>
                <a:spcPct val="100000"/>
              </a:lnSpc>
              <a:spcBef>
                <a:spcPts val="0"/>
              </a:spcBef>
              <a:spcAft>
                <a:spcPts val="0"/>
              </a:spcAft>
              <a:buSzPts val="1600"/>
              <a:buChar char="○"/>
              <a:defRPr sz="1600"/>
            </a:lvl2pPr>
            <a:lvl3pPr lvl="2" rtl="0">
              <a:lnSpc>
                <a:spcPct val="100000"/>
              </a:lnSpc>
              <a:spcBef>
                <a:spcPts val="0"/>
              </a:spcBef>
              <a:spcAft>
                <a:spcPts val="0"/>
              </a:spcAft>
              <a:buSzPts val="1600"/>
              <a:buChar char="■"/>
              <a:defRPr sz="1600"/>
            </a:lvl3pPr>
            <a:lvl4pPr lvl="3" rtl="0">
              <a:lnSpc>
                <a:spcPct val="100000"/>
              </a:lnSpc>
              <a:spcBef>
                <a:spcPts val="0"/>
              </a:spcBef>
              <a:spcAft>
                <a:spcPts val="0"/>
              </a:spcAft>
              <a:buSzPts val="1600"/>
              <a:buChar char="●"/>
              <a:defRPr sz="1600"/>
            </a:lvl4pPr>
            <a:lvl5pPr lvl="4" rtl="0">
              <a:lnSpc>
                <a:spcPct val="100000"/>
              </a:lnSpc>
              <a:spcBef>
                <a:spcPts val="0"/>
              </a:spcBef>
              <a:spcAft>
                <a:spcPts val="0"/>
              </a:spcAft>
              <a:buSzPts val="1600"/>
              <a:buChar char="○"/>
              <a:defRPr sz="1600"/>
            </a:lvl5pPr>
            <a:lvl6pPr lvl="5" rtl="0">
              <a:lnSpc>
                <a:spcPct val="100000"/>
              </a:lnSpc>
              <a:spcBef>
                <a:spcPts val="0"/>
              </a:spcBef>
              <a:spcAft>
                <a:spcPts val="0"/>
              </a:spcAft>
              <a:buSzPts val="1600"/>
              <a:buChar char="■"/>
              <a:defRPr sz="1600"/>
            </a:lvl6pPr>
            <a:lvl7pPr lvl="6" rtl="0">
              <a:lnSpc>
                <a:spcPct val="100000"/>
              </a:lnSpc>
              <a:spcBef>
                <a:spcPts val="0"/>
              </a:spcBef>
              <a:spcAft>
                <a:spcPts val="0"/>
              </a:spcAft>
              <a:buSzPts val="1600"/>
              <a:buChar char="●"/>
              <a:defRPr sz="1600"/>
            </a:lvl7pPr>
            <a:lvl8pPr lvl="7" rtl="0">
              <a:lnSpc>
                <a:spcPct val="100000"/>
              </a:lnSpc>
              <a:spcBef>
                <a:spcPts val="0"/>
              </a:spcBef>
              <a:spcAft>
                <a:spcPts val="0"/>
              </a:spcAft>
              <a:buSzPts val="1600"/>
              <a:buChar char="○"/>
              <a:defRPr sz="1600"/>
            </a:lvl8pPr>
            <a:lvl9pPr lvl="8" rtl="0">
              <a:lnSpc>
                <a:spcPct val="100000"/>
              </a:lnSpc>
              <a:spcBef>
                <a:spcPts val="0"/>
              </a:spcBef>
              <a:spcAft>
                <a:spcPts val="0"/>
              </a:spcAft>
              <a:buClr>
                <a:schemeClr val="dk1"/>
              </a:buClr>
              <a:buSzPts val="1600"/>
              <a:buChar char="■"/>
              <a:defRPr sz="1600">
                <a:solidFill>
                  <a:schemeClr val="dk1"/>
                </a:solidFill>
              </a:defRPr>
            </a:lvl9pPr>
          </a:lstStyle>
          <a:p>
            <a:endParaRPr/>
          </a:p>
        </p:txBody>
      </p:sp>
      <p:sp>
        <p:nvSpPr>
          <p:cNvPr id="654" name="Google Shape;654;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sz="2700" b="0">
                <a:latin typeface="Raleway Black"/>
                <a:ea typeface="Raleway Black"/>
                <a:cs typeface="Raleway Black"/>
                <a:sym typeface="Raleway Black"/>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cxnSp>
        <p:nvCxnSpPr>
          <p:cNvPr id="655" name="Google Shape;655;p15"/>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656" name="Google Shape;656;p15"/>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657" name="Google Shape;657;p15"/>
          <p:cNvGrpSpPr/>
          <p:nvPr/>
        </p:nvGrpSpPr>
        <p:grpSpPr>
          <a:xfrm>
            <a:off x="8324959" y="918517"/>
            <a:ext cx="1108219" cy="676669"/>
            <a:chOff x="8662259" y="797917"/>
            <a:chExt cx="1108219" cy="676669"/>
          </a:xfrm>
        </p:grpSpPr>
        <p:sp>
          <p:nvSpPr>
            <p:cNvPr id="658" name="Google Shape;658;p15"/>
            <p:cNvSpPr/>
            <p:nvPr/>
          </p:nvSpPr>
          <p:spPr>
            <a:xfrm>
              <a:off x="8662259" y="797917"/>
              <a:ext cx="602060" cy="161345"/>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5"/>
            <p:cNvSpPr/>
            <p:nvPr/>
          </p:nvSpPr>
          <p:spPr>
            <a:xfrm>
              <a:off x="8792489" y="1211810"/>
              <a:ext cx="977989" cy="262775"/>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aleway Black"/>
              <a:buNone/>
              <a:defRPr sz="3000">
                <a:solidFill>
                  <a:schemeClr val="dk1"/>
                </a:solidFill>
                <a:latin typeface="Raleway Black"/>
                <a:ea typeface="Raleway Black"/>
                <a:cs typeface="Raleway Black"/>
                <a:sym typeface="Raleway Black"/>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1pPr>
            <a:lvl2pPr marL="914400" lvl="1" indent="-3048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2pPr>
            <a:lvl3pPr marL="1371600" lvl="2" indent="-3048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3pPr>
            <a:lvl4pPr marL="1828800" lvl="3" indent="-3048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4pPr>
            <a:lvl5pPr marL="2286000" lvl="4" indent="-3048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5pPr>
            <a:lvl6pPr marL="2743200" lvl="5" indent="-3048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6pPr>
            <a:lvl7pPr marL="3200400" lvl="6" indent="-3048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7pPr>
            <a:lvl8pPr marL="3657600" lvl="7" indent="-3048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8pPr>
            <a:lvl9pPr marL="4114800" lvl="8" indent="-304800">
              <a:lnSpc>
                <a:spcPct val="100000"/>
              </a:lnSpc>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4" r:id="rId4"/>
    <p:sldLayoutId id="2147483655" r:id="rId5"/>
    <p:sldLayoutId id="2147483656" r:id="rId6"/>
    <p:sldLayoutId id="2147483657" r:id="rId7"/>
    <p:sldLayoutId id="2147483658" r:id="rId8"/>
    <p:sldLayoutId id="2147483661" r:id="rId9"/>
    <p:sldLayoutId id="2147483663" r:id="rId10"/>
    <p:sldLayoutId id="2147483664" r:id="rId11"/>
    <p:sldLayoutId id="2147483666" r:id="rId12"/>
    <p:sldLayoutId id="2147483667" r:id="rId13"/>
    <p:sldLayoutId id="2147483669" r:id="rId14"/>
    <p:sldLayoutId id="2147483670"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37.png"/><Relationship Id="rId11" Type="http://schemas.openxmlformats.org/officeDocument/2006/relationships/image" Target="../media/image41.png"/><Relationship Id="rId5" Type="http://schemas.openxmlformats.org/officeDocument/2006/relationships/image" Target="../media/image36.png"/><Relationship Id="rId10" Type="http://schemas.openxmlformats.org/officeDocument/2006/relationships/image" Target="../media/image40.png"/><Relationship Id="rId4" Type="http://schemas.openxmlformats.org/officeDocument/2006/relationships/image" Target="../media/image35.png"/><Relationship Id="rId9"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52"/>
        <p:cNvGrpSpPr/>
        <p:nvPr/>
      </p:nvGrpSpPr>
      <p:grpSpPr>
        <a:xfrm>
          <a:off x="0" y="0"/>
          <a:ext cx="0" cy="0"/>
          <a:chOff x="0" y="0"/>
          <a:chExt cx="0" cy="0"/>
        </a:xfrm>
      </p:grpSpPr>
      <p:sp>
        <p:nvSpPr>
          <p:cNvPr id="1253" name="Google Shape;1253;p28"/>
          <p:cNvSpPr txBox="1">
            <a:spLocks noGrp="1"/>
          </p:cNvSpPr>
          <p:nvPr>
            <p:ph type="ctrTitle"/>
          </p:nvPr>
        </p:nvSpPr>
        <p:spPr>
          <a:xfrm>
            <a:off x="760417" y="1102218"/>
            <a:ext cx="5353793" cy="3139500"/>
          </a:xfrm>
          <a:prstGeom prst="rect">
            <a:avLst/>
          </a:prstGeom>
        </p:spPr>
        <p:txBody>
          <a:bodyPr spcFirstLastPara="1" wrap="square" lIns="91425" tIns="91425" rIns="91425" bIns="91425" anchor="b" anchorCtr="0">
            <a:noAutofit/>
          </a:bodyPr>
          <a:lstStyle/>
          <a:p>
            <a:pPr lvl="0"/>
            <a:r>
              <a:rPr lang="en" sz="4800" dirty="0"/>
              <a:t>The Convenience Factor: </a:t>
            </a:r>
            <a:r>
              <a:rPr lang="en-US" sz="4800" dirty="0"/>
              <a:t>Residential Valuation Using Machine</a:t>
            </a:r>
            <a:br>
              <a:rPr lang="en-US" sz="4800" dirty="0"/>
            </a:br>
            <a:r>
              <a:rPr lang="en-US" sz="4800" dirty="0"/>
              <a:t>Learning</a:t>
            </a:r>
            <a:endParaRPr sz="4800" dirty="0"/>
          </a:p>
        </p:txBody>
      </p:sp>
      <p:sp>
        <p:nvSpPr>
          <p:cNvPr id="1254" name="Google Shape;1254;p28"/>
          <p:cNvSpPr txBox="1">
            <a:spLocks noGrp="1"/>
          </p:cNvSpPr>
          <p:nvPr>
            <p:ph type="subTitle" idx="1"/>
          </p:nvPr>
        </p:nvSpPr>
        <p:spPr>
          <a:xfrm>
            <a:off x="860587" y="4323642"/>
            <a:ext cx="4518600" cy="419700"/>
          </a:xfrm>
          <a:prstGeom prst="rect">
            <a:avLst/>
          </a:prstGeom>
        </p:spPr>
        <p:txBody>
          <a:bodyPr spcFirstLastPara="1" wrap="square" lIns="91425" tIns="91425" rIns="91425" bIns="91425" anchor="t" anchorCtr="0">
            <a:noAutofit/>
          </a:bodyPr>
          <a:lstStyle/>
          <a:p>
            <a:pPr marL="0" lvl="0" indent="0"/>
            <a:r>
              <a:rPr lang="en-US" dirty="0"/>
              <a:t>A Haystacks.ai Project</a:t>
            </a:r>
          </a:p>
        </p:txBody>
      </p:sp>
      <p:sp>
        <p:nvSpPr>
          <p:cNvPr id="1255" name="Google Shape;1255;p28"/>
          <p:cNvSpPr/>
          <p:nvPr/>
        </p:nvSpPr>
        <p:spPr>
          <a:xfrm flipH="1">
            <a:off x="4474564" y="4531451"/>
            <a:ext cx="1187836" cy="615367"/>
          </a:xfrm>
          <a:custGeom>
            <a:avLst/>
            <a:gdLst/>
            <a:ahLst/>
            <a:cxnLst/>
            <a:rect l="l" t="t" r="r" b="b"/>
            <a:pathLst>
              <a:path w="49380" h="25579" extrusionOk="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1256" name="Google Shape;1256;p28"/>
          <p:cNvGrpSpPr/>
          <p:nvPr/>
        </p:nvGrpSpPr>
        <p:grpSpPr>
          <a:xfrm>
            <a:off x="5969418" y="-328375"/>
            <a:ext cx="3547624" cy="1959215"/>
            <a:chOff x="5969418" y="1000275"/>
            <a:chExt cx="3547624" cy="1959215"/>
          </a:xfrm>
        </p:grpSpPr>
        <p:sp>
          <p:nvSpPr>
            <p:cNvPr id="1257" name="Google Shape;1257;p28"/>
            <p:cNvSpPr/>
            <p:nvPr/>
          </p:nvSpPr>
          <p:spPr>
            <a:xfrm>
              <a:off x="8101616" y="2579166"/>
              <a:ext cx="1415426" cy="380324"/>
            </a:xfrm>
            <a:custGeom>
              <a:avLst/>
              <a:gdLst/>
              <a:ahLst/>
              <a:cxnLst/>
              <a:rect l="l" t="t" r="r" b="b"/>
              <a:pathLst>
                <a:path w="13744" h="3693" extrusionOk="0">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8"/>
            <p:cNvSpPr/>
            <p:nvPr/>
          </p:nvSpPr>
          <p:spPr>
            <a:xfrm>
              <a:off x="5969418" y="2190629"/>
              <a:ext cx="958632" cy="256898"/>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8"/>
            <p:cNvSpPr/>
            <p:nvPr/>
          </p:nvSpPr>
          <p:spPr>
            <a:xfrm>
              <a:off x="8139346" y="1000275"/>
              <a:ext cx="657111" cy="176099"/>
            </a:xfrm>
            <a:custGeom>
              <a:avLst/>
              <a:gdLst/>
              <a:ahLst/>
              <a:cxnLst/>
              <a:rect l="l" t="t" r="r" b="b"/>
              <a:pathLst>
                <a:path w="15093" h="4045" extrusionOk="0">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28"/>
          <p:cNvGrpSpPr/>
          <p:nvPr/>
        </p:nvGrpSpPr>
        <p:grpSpPr>
          <a:xfrm>
            <a:off x="5402544" y="2780188"/>
            <a:ext cx="4294670" cy="2375962"/>
            <a:chOff x="5402544" y="2780188"/>
            <a:chExt cx="4294670" cy="2375962"/>
          </a:xfrm>
        </p:grpSpPr>
        <p:sp>
          <p:nvSpPr>
            <p:cNvPr id="1261" name="Google Shape;1261;p28"/>
            <p:cNvSpPr/>
            <p:nvPr/>
          </p:nvSpPr>
          <p:spPr>
            <a:xfrm>
              <a:off x="5462997" y="4340882"/>
              <a:ext cx="775024" cy="804920"/>
            </a:xfrm>
            <a:custGeom>
              <a:avLst/>
              <a:gdLst/>
              <a:ahLst/>
              <a:cxnLst/>
              <a:rect l="l" t="t" r="r" b="b"/>
              <a:pathLst>
                <a:path w="10551" h="10958" extrusionOk="0">
                  <a:moveTo>
                    <a:pt x="1" y="1"/>
                  </a:moveTo>
                  <a:lnTo>
                    <a:pt x="1" y="10958"/>
                  </a:lnTo>
                  <a:lnTo>
                    <a:pt x="10550" y="10958"/>
                  </a:lnTo>
                  <a:lnTo>
                    <a:pt x="105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8"/>
            <p:cNvSpPr/>
            <p:nvPr/>
          </p:nvSpPr>
          <p:spPr>
            <a:xfrm>
              <a:off x="5402544" y="3860928"/>
              <a:ext cx="815791" cy="480028"/>
            </a:xfrm>
            <a:custGeom>
              <a:avLst/>
              <a:gdLst/>
              <a:ahLst/>
              <a:cxnLst/>
              <a:rect l="l" t="t" r="r" b="b"/>
              <a:pathLst>
                <a:path w="11106" h="6535" extrusionOk="0">
                  <a:moveTo>
                    <a:pt x="11106" y="1"/>
                  </a:moveTo>
                  <a:lnTo>
                    <a:pt x="1" y="5684"/>
                  </a:lnTo>
                  <a:lnTo>
                    <a:pt x="1" y="6535"/>
                  </a:lnTo>
                  <a:lnTo>
                    <a:pt x="11106" y="653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8"/>
            <p:cNvSpPr/>
            <p:nvPr/>
          </p:nvSpPr>
          <p:spPr>
            <a:xfrm>
              <a:off x="5639214" y="4577480"/>
              <a:ext cx="445872" cy="322982"/>
            </a:xfrm>
            <a:custGeom>
              <a:avLst/>
              <a:gdLst/>
              <a:ahLst/>
              <a:cxnLst/>
              <a:rect l="l" t="t" r="r" b="b"/>
              <a:pathLst>
                <a:path w="6070" h="4397" extrusionOk="0">
                  <a:moveTo>
                    <a:pt x="0" y="4396"/>
                  </a:moveTo>
                  <a:lnTo>
                    <a:pt x="6069" y="4396"/>
                  </a:lnTo>
                  <a:lnTo>
                    <a:pt x="6069" y="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8"/>
            <p:cNvSpPr/>
            <p:nvPr/>
          </p:nvSpPr>
          <p:spPr>
            <a:xfrm>
              <a:off x="5669624" y="4577480"/>
              <a:ext cx="415461" cy="322982"/>
            </a:xfrm>
            <a:custGeom>
              <a:avLst/>
              <a:gdLst/>
              <a:ahLst/>
              <a:cxnLst/>
              <a:rect l="l" t="t" r="r" b="b"/>
              <a:pathLst>
                <a:path w="5656" h="4397" extrusionOk="0">
                  <a:moveTo>
                    <a:pt x="1" y="4396"/>
                  </a:moveTo>
                  <a:lnTo>
                    <a:pt x="5655" y="4396"/>
                  </a:lnTo>
                  <a:lnTo>
                    <a:pt x="5655"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8"/>
            <p:cNvSpPr/>
            <p:nvPr/>
          </p:nvSpPr>
          <p:spPr>
            <a:xfrm>
              <a:off x="5669624" y="4577480"/>
              <a:ext cx="21302" cy="322982"/>
            </a:xfrm>
            <a:custGeom>
              <a:avLst/>
              <a:gdLst/>
              <a:ahLst/>
              <a:cxnLst/>
              <a:rect l="l" t="t" r="r" b="b"/>
              <a:pathLst>
                <a:path w="290" h="4397" extrusionOk="0">
                  <a:moveTo>
                    <a:pt x="1" y="4396"/>
                  </a:moveTo>
                  <a:lnTo>
                    <a:pt x="289" y="4396"/>
                  </a:lnTo>
                  <a:lnTo>
                    <a:pt x="289" y="1"/>
                  </a:lnTo>
                  <a:lnTo>
                    <a:pt x="1" y="1"/>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8"/>
            <p:cNvSpPr/>
            <p:nvPr/>
          </p:nvSpPr>
          <p:spPr>
            <a:xfrm>
              <a:off x="5669624" y="4728356"/>
              <a:ext cx="415461" cy="19172"/>
            </a:xfrm>
            <a:custGeom>
              <a:avLst/>
              <a:gdLst/>
              <a:ahLst/>
              <a:cxnLst/>
              <a:rect l="l" t="t" r="r" b="b"/>
              <a:pathLst>
                <a:path w="5656" h="261" extrusionOk="0">
                  <a:moveTo>
                    <a:pt x="1" y="260"/>
                  </a:moveTo>
                  <a:lnTo>
                    <a:pt x="5655" y="260"/>
                  </a:lnTo>
                  <a:lnTo>
                    <a:pt x="5655"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8"/>
            <p:cNvSpPr/>
            <p:nvPr/>
          </p:nvSpPr>
          <p:spPr>
            <a:xfrm>
              <a:off x="5867511" y="4577480"/>
              <a:ext cx="19686" cy="322982"/>
            </a:xfrm>
            <a:custGeom>
              <a:avLst/>
              <a:gdLst/>
              <a:ahLst/>
              <a:cxnLst/>
              <a:rect l="l" t="t" r="r" b="b"/>
              <a:pathLst>
                <a:path w="268" h="4397" extrusionOk="0">
                  <a:moveTo>
                    <a:pt x="268" y="4396"/>
                  </a:moveTo>
                  <a:lnTo>
                    <a:pt x="268" y="1"/>
                  </a:lnTo>
                  <a:lnTo>
                    <a:pt x="1" y="1"/>
                  </a:lnTo>
                  <a:lnTo>
                    <a:pt x="1" y="43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8"/>
            <p:cNvSpPr/>
            <p:nvPr/>
          </p:nvSpPr>
          <p:spPr>
            <a:xfrm>
              <a:off x="5921279" y="4616778"/>
              <a:ext cx="75438" cy="81682"/>
            </a:xfrm>
            <a:custGeom>
              <a:avLst/>
              <a:gdLst/>
              <a:ahLst/>
              <a:cxnLst/>
              <a:rect l="l" t="t" r="r" b="b"/>
              <a:pathLst>
                <a:path w="1027" h="1112" extrusionOk="0">
                  <a:moveTo>
                    <a:pt x="914" y="0"/>
                  </a:moveTo>
                  <a:cubicBezTo>
                    <a:pt x="895" y="0"/>
                    <a:pt x="879" y="7"/>
                    <a:pt x="879" y="21"/>
                  </a:cubicBezTo>
                  <a:lnTo>
                    <a:pt x="28" y="964"/>
                  </a:lnTo>
                  <a:cubicBezTo>
                    <a:pt x="0" y="992"/>
                    <a:pt x="0" y="1048"/>
                    <a:pt x="28" y="1076"/>
                  </a:cubicBezTo>
                  <a:cubicBezTo>
                    <a:pt x="63" y="1111"/>
                    <a:pt x="63" y="1111"/>
                    <a:pt x="91" y="1111"/>
                  </a:cubicBezTo>
                  <a:cubicBezTo>
                    <a:pt x="120" y="1111"/>
                    <a:pt x="148" y="1076"/>
                    <a:pt x="148" y="1076"/>
                  </a:cubicBezTo>
                  <a:lnTo>
                    <a:pt x="999" y="141"/>
                  </a:lnTo>
                  <a:cubicBezTo>
                    <a:pt x="1027" y="113"/>
                    <a:pt x="999" y="56"/>
                    <a:pt x="971" y="21"/>
                  </a:cubicBezTo>
                  <a:cubicBezTo>
                    <a:pt x="957" y="7"/>
                    <a:pt x="934" y="0"/>
                    <a:pt x="914"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8"/>
            <p:cNvSpPr/>
            <p:nvPr/>
          </p:nvSpPr>
          <p:spPr>
            <a:xfrm>
              <a:off x="5972918" y="4612591"/>
              <a:ext cx="75512" cy="81241"/>
            </a:xfrm>
            <a:custGeom>
              <a:avLst/>
              <a:gdLst/>
              <a:ahLst/>
              <a:cxnLst/>
              <a:rect l="l" t="t" r="r" b="b"/>
              <a:pathLst>
                <a:path w="1028" h="1106" extrusionOk="0">
                  <a:moveTo>
                    <a:pt x="939" y="1"/>
                  </a:moveTo>
                  <a:cubicBezTo>
                    <a:pt x="916" y="1"/>
                    <a:pt x="894" y="8"/>
                    <a:pt x="879" y="22"/>
                  </a:cubicBezTo>
                  <a:lnTo>
                    <a:pt x="28" y="957"/>
                  </a:lnTo>
                  <a:cubicBezTo>
                    <a:pt x="0" y="1021"/>
                    <a:pt x="28" y="1049"/>
                    <a:pt x="64" y="1077"/>
                  </a:cubicBezTo>
                  <a:cubicBezTo>
                    <a:pt x="64" y="1105"/>
                    <a:pt x="92" y="1105"/>
                    <a:pt x="92" y="1105"/>
                  </a:cubicBezTo>
                  <a:cubicBezTo>
                    <a:pt x="120" y="1105"/>
                    <a:pt x="148" y="1105"/>
                    <a:pt x="148" y="1077"/>
                  </a:cubicBezTo>
                  <a:lnTo>
                    <a:pt x="999" y="142"/>
                  </a:lnTo>
                  <a:cubicBezTo>
                    <a:pt x="1027" y="113"/>
                    <a:pt x="1027" y="50"/>
                    <a:pt x="999" y="22"/>
                  </a:cubicBezTo>
                  <a:cubicBezTo>
                    <a:pt x="985" y="8"/>
                    <a:pt x="962" y="1"/>
                    <a:pt x="939"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8"/>
            <p:cNvSpPr/>
            <p:nvPr/>
          </p:nvSpPr>
          <p:spPr>
            <a:xfrm>
              <a:off x="5757990" y="4780509"/>
              <a:ext cx="74998" cy="81168"/>
            </a:xfrm>
            <a:custGeom>
              <a:avLst/>
              <a:gdLst/>
              <a:ahLst/>
              <a:cxnLst/>
              <a:rect l="l" t="t" r="r" b="b"/>
              <a:pathLst>
                <a:path w="1021" h="1105" extrusionOk="0">
                  <a:moveTo>
                    <a:pt x="922" y="1"/>
                  </a:moveTo>
                  <a:cubicBezTo>
                    <a:pt x="908" y="1"/>
                    <a:pt x="894" y="8"/>
                    <a:pt x="880" y="22"/>
                  </a:cubicBezTo>
                  <a:lnTo>
                    <a:pt x="29" y="957"/>
                  </a:lnTo>
                  <a:cubicBezTo>
                    <a:pt x="1" y="992"/>
                    <a:pt x="1" y="1048"/>
                    <a:pt x="29" y="1077"/>
                  </a:cubicBezTo>
                  <a:cubicBezTo>
                    <a:pt x="57" y="1105"/>
                    <a:pt x="57" y="1105"/>
                    <a:pt x="85" y="1105"/>
                  </a:cubicBezTo>
                  <a:cubicBezTo>
                    <a:pt x="113" y="1105"/>
                    <a:pt x="141" y="1077"/>
                    <a:pt x="141" y="1077"/>
                  </a:cubicBezTo>
                  <a:lnTo>
                    <a:pt x="992" y="141"/>
                  </a:lnTo>
                  <a:cubicBezTo>
                    <a:pt x="1020" y="113"/>
                    <a:pt x="992" y="50"/>
                    <a:pt x="964" y="22"/>
                  </a:cubicBezTo>
                  <a:cubicBezTo>
                    <a:pt x="950" y="8"/>
                    <a:pt x="936" y="1"/>
                    <a:pt x="922"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8"/>
            <p:cNvSpPr/>
            <p:nvPr/>
          </p:nvSpPr>
          <p:spPr>
            <a:xfrm>
              <a:off x="7156930" y="3667228"/>
              <a:ext cx="1657365" cy="1478576"/>
            </a:xfrm>
            <a:custGeom>
              <a:avLst/>
              <a:gdLst/>
              <a:ahLst/>
              <a:cxnLst/>
              <a:rect l="l" t="t" r="r" b="b"/>
              <a:pathLst>
                <a:path w="22563" h="20129" extrusionOk="0">
                  <a:moveTo>
                    <a:pt x="1" y="1"/>
                  </a:moveTo>
                  <a:lnTo>
                    <a:pt x="1" y="20129"/>
                  </a:lnTo>
                  <a:lnTo>
                    <a:pt x="22563" y="20129"/>
                  </a:lnTo>
                  <a:lnTo>
                    <a:pt x="22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8"/>
            <p:cNvSpPr/>
            <p:nvPr/>
          </p:nvSpPr>
          <p:spPr>
            <a:xfrm>
              <a:off x="6218329" y="3122708"/>
              <a:ext cx="938681" cy="2023098"/>
            </a:xfrm>
            <a:custGeom>
              <a:avLst/>
              <a:gdLst/>
              <a:ahLst/>
              <a:cxnLst/>
              <a:rect l="l" t="t" r="r" b="b"/>
              <a:pathLst>
                <a:path w="12779" h="27542" extrusionOk="0">
                  <a:moveTo>
                    <a:pt x="12547" y="7414"/>
                  </a:moveTo>
                  <a:lnTo>
                    <a:pt x="6330" y="1"/>
                  </a:lnTo>
                  <a:lnTo>
                    <a:pt x="0" y="7385"/>
                  </a:lnTo>
                  <a:lnTo>
                    <a:pt x="0" y="27542"/>
                  </a:lnTo>
                  <a:lnTo>
                    <a:pt x="12779" y="27542"/>
                  </a:lnTo>
                  <a:lnTo>
                    <a:pt x="12779" y="741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8"/>
            <p:cNvSpPr/>
            <p:nvPr/>
          </p:nvSpPr>
          <p:spPr>
            <a:xfrm>
              <a:off x="6496207" y="3632631"/>
              <a:ext cx="378734" cy="378734"/>
            </a:xfrm>
            <a:custGeom>
              <a:avLst/>
              <a:gdLst/>
              <a:ahLst/>
              <a:cxnLst/>
              <a:rect l="l" t="t" r="r" b="b"/>
              <a:pathLst>
                <a:path w="5156" h="5156" extrusionOk="0">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8"/>
            <p:cNvSpPr/>
            <p:nvPr/>
          </p:nvSpPr>
          <p:spPr>
            <a:xfrm>
              <a:off x="6524120" y="3632631"/>
              <a:ext cx="350821" cy="376677"/>
            </a:xfrm>
            <a:custGeom>
              <a:avLst/>
              <a:gdLst/>
              <a:ahLst/>
              <a:cxnLst/>
              <a:rect l="l" t="t" r="r" b="b"/>
              <a:pathLst>
                <a:path w="4776" h="5128" extrusionOk="0">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8"/>
            <p:cNvSpPr/>
            <p:nvPr/>
          </p:nvSpPr>
          <p:spPr>
            <a:xfrm>
              <a:off x="6547919" y="3645559"/>
              <a:ext cx="266642" cy="320851"/>
            </a:xfrm>
            <a:custGeom>
              <a:avLst/>
              <a:gdLst/>
              <a:ahLst/>
              <a:cxnLst/>
              <a:rect l="l" t="t" r="r" b="b"/>
              <a:pathLst>
                <a:path w="3630" h="4368" extrusionOk="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8"/>
            <p:cNvSpPr/>
            <p:nvPr/>
          </p:nvSpPr>
          <p:spPr>
            <a:xfrm>
              <a:off x="6636212" y="3723053"/>
              <a:ext cx="225874" cy="282141"/>
            </a:xfrm>
            <a:custGeom>
              <a:avLst/>
              <a:gdLst/>
              <a:ahLst/>
              <a:cxnLst/>
              <a:rect l="l" t="t" r="r" b="b"/>
              <a:pathLst>
                <a:path w="3075" h="3841" extrusionOk="0">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8"/>
            <p:cNvSpPr/>
            <p:nvPr/>
          </p:nvSpPr>
          <p:spPr>
            <a:xfrm>
              <a:off x="6149576" y="3027657"/>
              <a:ext cx="2742222" cy="639646"/>
            </a:xfrm>
            <a:custGeom>
              <a:avLst/>
              <a:gdLst/>
              <a:ahLst/>
              <a:cxnLst/>
              <a:rect l="l" t="t" r="r" b="b"/>
              <a:pathLst>
                <a:path w="37332" h="8708" extrusionOk="0">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8"/>
            <p:cNvSpPr/>
            <p:nvPr/>
          </p:nvSpPr>
          <p:spPr>
            <a:xfrm>
              <a:off x="7139889" y="3619703"/>
              <a:ext cx="1751902" cy="47599"/>
            </a:xfrm>
            <a:custGeom>
              <a:avLst/>
              <a:gdLst/>
              <a:ahLst/>
              <a:cxnLst/>
              <a:rect l="l" t="t" r="r" b="b"/>
              <a:pathLst>
                <a:path w="23850" h="648" extrusionOk="0">
                  <a:moveTo>
                    <a:pt x="23850" y="1"/>
                  </a:moveTo>
                  <a:lnTo>
                    <a:pt x="23294" y="648"/>
                  </a:lnTo>
                  <a:lnTo>
                    <a:pt x="1" y="648"/>
                  </a:lnTo>
                  <a:lnTo>
                    <a:pt x="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8"/>
            <p:cNvSpPr/>
            <p:nvPr/>
          </p:nvSpPr>
          <p:spPr>
            <a:xfrm>
              <a:off x="6177488" y="3101038"/>
              <a:ext cx="505811" cy="566265"/>
            </a:xfrm>
            <a:custGeom>
              <a:avLst/>
              <a:gdLst/>
              <a:ahLst/>
              <a:cxnLst/>
              <a:rect l="l" t="t" r="r" b="b"/>
              <a:pathLst>
                <a:path w="6886" h="7709" extrusionOk="0">
                  <a:moveTo>
                    <a:pt x="6654" y="0"/>
                  </a:moveTo>
                  <a:lnTo>
                    <a:pt x="0" y="7709"/>
                  </a:lnTo>
                  <a:lnTo>
                    <a:pt x="528" y="7709"/>
                  </a:lnTo>
                  <a:lnTo>
                    <a:pt x="6886" y="29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8"/>
            <p:cNvSpPr/>
            <p:nvPr/>
          </p:nvSpPr>
          <p:spPr>
            <a:xfrm>
              <a:off x="7180730" y="2995631"/>
              <a:ext cx="230502" cy="290441"/>
            </a:xfrm>
            <a:custGeom>
              <a:avLst/>
              <a:gdLst/>
              <a:ahLst/>
              <a:cxnLst/>
              <a:rect l="l" t="t" r="r" b="b"/>
              <a:pathLst>
                <a:path w="3138" h="3954" extrusionOk="0">
                  <a:moveTo>
                    <a:pt x="0" y="1"/>
                  </a:moveTo>
                  <a:lnTo>
                    <a:pt x="0" y="3953"/>
                  </a:lnTo>
                  <a:lnTo>
                    <a:pt x="3137" y="3953"/>
                  </a:lnTo>
                  <a:lnTo>
                    <a:pt x="31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8"/>
            <p:cNvSpPr/>
            <p:nvPr/>
          </p:nvSpPr>
          <p:spPr>
            <a:xfrm>
              <a:off x="7031911" y="2988946"/>
              <a:ext cx="148893" cy="297125"/>
            </a:xfrm>
            <a:custGeom>
              <a:avLst/>
              <a:gdLst/>
              <a:ahLst/>
              <a:cxnLst/>
              <a:rect l="l" t="t" r="r" b="b"/>
              <a:pathLst>
                <a:path w="2027" h="4045" extrusionOk="0">
                  <a:moveTo>
                    <a:pt x="1851" y="92"/>
                  </a:moveTo>
                  <a:lnTo>
                    <a:pt x="1851" y="92"/>
                  </a:lnTo>
                  <a:lnTo>
                    <a:pt x="1" y="0"/>
                  </a:lnTo>
                  <a:lnTo>
                    <a:pt x="1" y="1702"/>
                  </a:lnTo>
                  <a:lnTo>
                    <a:pt x="2026" y="4044"/>
                  </a:lnTo>
                  <a:lnTo>
                    <a:pt x="2026" y="9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8"/>
            <p:cNvSpPr/>
            <p:nvPr/>
          </p:nvSpPr>
          <p:spPr>
            <a:xfrm>
              <a:off x="7014869" y="2926436"/>
              <a:ext cx="153007" cy="69268"/>
            </a:xfrm>
            <a:custGeom>
              <a:avLst/>
              <a:gdLst/>
              <a:ahLst/>
              <a:cxnLst/>
              <a:rect l="l" t="t" r="r" b="b"/>
              <a:pathLst>
                <a:path w="2083" h="943" extrusionOk="0">
                  <a:moveTo>
                    <a:pt x="2083" y="64"/>
                  </a:moveTo>
                  <a:lnTo>
                    <a:pt x="1" y="0"/>
                  </a:lnTo>
                  <a:lnTo>
                    <a:pt x="1" y="851"/>
                  </a:lnTo>
                  <a:lnTo>
                    <a:pt x="2083" y="9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8"/>
            <p:cNvSpPr/>
            <p:nvPr/>
          </p:nvSpPr>
          <p:spPr>
            <a:xfrm>
              <a:off x="7167802" y="2931064"/>
              <a:ext cx="269213" cy="64640"/>
            </a:xfrm>
            <a:custGeom>
              <a:avLst/>
              <a:gdLst/>
              <a:ahLst/>
              <a:cxnLst/>
              <a:rect l="l" t="t" r="r" b="b"/>
              <a:pathLst>
                <a:path w="3665" h="880" extrusionOk="0">
                  <a:moveTo>
                    <a:pt x="1" y="880"/>
                  </a:moveTo>
                  <a:lnTo>
                    <a:pt x="3665" y="880"/>
                  </a:lnTo>
                  <a:lnTo>
                    <a:pt x="366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8"/>
            <p:cNvSpPr/>
            <p:nvPr/>
          </p:nvSpPr>
          <p:spPr>
            <a:xfrm>
              <a:off x="7992328" y="2903151"/>
              <a:ext cx="380791" cy="486199"/>
            </a:xfrm>
            <a:custGeom>
              <a:avLst/>
              <a:gdLst/>
              <a:ahLst/>
              <a:cxnLst/>
              <a:rect l="l" t="t" r="r" b="b"/>
              <a:pathLst>
                <a:path w="5184" h="6619" extrusionOk="0">
                  <a:moveTo>
                    <a:pt x="0" y="3046"/>
                  </a:moveTo>
                  <a:lnTo>
                    <a:pt x="0" y="6619"/>
                  </a:lnTo>
                  <a:lnTo>
                    <a:pt x="5184" y="6619"/>
                  </a:lnTo>
                  <a:lnTo>
                    <a:pt x="5184" y="2751"/>
                  </a:lnTo>
                  <a:lnTo>
                    <a:pt x="27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8"/>
            <p:cNvSpPr/>
            <p:nvPr/>
          </p:nvSpPr>
          <p:spPr>
            <a:xfrm>
              <a:off x="7768071" y="3124764"/>
              <a:ext cx="224332" cy="264585"/>
            </a:xfrm>
            <a:custGeom>
              <a:avLst/>
              <a:gdLst/>
              <a:ahLst/>
              <a:cxnLst/>
              <a:rect l="l" t="t" r="r" b="b"/>
              <a:pathLst>
                <a:path w="3054" h="3602" extrusionOk="0">
                  <a:moveTo>
                    <a:pt x="2990" y="85"/>
                  </a:moveTo>
                  <a:lnTo>
                    <a:pt x="1" y="85"/>
                  </a:lnTo>
                  <a:lnTo>
                    <a:pt x="3053" y="3602"/>
                  </a:lnTo>
                  <a:lnTo>
                    <a:pt x="30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8"/>
            <p:cNvSpPr/>
            <p:nvPr/>
          </p:nvSpPr>
          <p:spPr>
            <a:xfrm>
              <a:off x="7626010" y="2780188"/>
              <a:ext cx="859203" cy="350895"/>
            </a:xfrm>
            <a:custGeom>
              <a:avLst/>
              <a:gdLst/>
              <a:ahLst/>
              <a:cxnLst/>
              <a:rect l="l" t="t" r="r" b="b"/>
              <a:pathLst>
                <a:path w="11697" h="4777" extrusionOk="0">
                  <a:moveTo>
                    <a:pt x="1" y="4045"/>
                  </a:moveTo>
                  <a:lnTo>
                    <a:pt x="3433" y="1"/>
                  </a:lnTo>
                  <a:lnTo>
                    <a:pt x="8061" y="1"/>
                  </a:lnTo>
                  <a:lnTo>
                    <a:pt x="11697" y="4045"/>
                  </a:lnTo>
                  <a:lnTo>
                    <a:pt x="11078" y="4776"/>
                  </a:lnTo>
                  <a:lnTo>
                    <a:pt x="10466" y="4776"/>
                  </a:lnTo>
                  <a:lnTo>
                    <a:pt x="7709" y="1675"/>
                  </a:lnTo>
                  <a:lnTo>
                    <a:pt x="4952" y="4776"/>
                  </a:lnTo>
                  <a:lnTo>
                    <a:pt x="556" y="477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8"/>
            <p:cNvSpPr/>
            <p:nvPr/>
          </p:nvSpPr>
          <p:spPr>
            <a:xfrm>
              <a:off x="7626010" y="2971905"/>
              <a:ext cx="90497" cy="105408"/>
            </a:xfrm>
            <a:custGeom>
              <a:avLst/>
              <a:gdLst/>
              <a:ahLst/>
              <a:cxnLst/>
              <a:rect l="l" t="t" r="r" b="b"/>
              <a:pathLst>
                <a:path w="1232" h="1435" extrusionOk="0">
                  <a:moveTo>
                    <a:pt x="1232" y="0"/>
                  </a:moveTo>
                  <a:lnTo>
                    <a:pt x="1" y="1435"/>
                  </a:lnTo>
                  <a:close/>
                </a:path>
              </a:pathLst>
            </a:custGeom>
            <a:solidFill>
              <a:srgbClr val="332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8"/>
            <p:cNvSpPr/>
            <p:nvPr/>
          </p:nvSpPr>
          <p:spPr>
            <a:xfrm>
              <a:off x="7626010" y="3077239"/>
              <a:ext cx="363823" cy="53843"/>
            </a:xfrm>
            <a:custGeom>
              <a:avLst/>
              <a:gdLst/>
              <a:ahLst/>
              <a:cxnLst/>
              <a:rect l="l" t="t" r="r" b="b"/>
              <a:pathLst>
                <a:path w="4953" h="733" extrusionOk="0">
                  <a:moveTo>
                    <a:pt x="1" y="1"/>
                  </a:moveTo>
                  <a:lnTo>
                    <a:pt x="556" y="732"/>
                  </a:lnTo>
                  <a:lnTo>
                    <a:pt x="4952" y="732"/>
                  </a:lnTo>
                  <a:lnTo>
                    <a:pt x="45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8"/>
            <p:cNvSpPr/>
            <p:nvPr/>
          </p:nvSpPr>
          <p:spPr>
            <a:xfrm>
              <a:off x="8192271" y="2877369"/>
              <a:ext cx="247470" cy="253714"/>
            </a:xfrm>
            <a:custGeom>
              <a:avLst/>
              <a:gdLst/>
              <a:ahLst/>
              <a:cxnLst/>
              <a:rect l="l" t="t" r="r" b="b"/>
              <a:pathLst>
                <a:path w="3369" h="3454" extrusionOk="0">
                  <a:moveTo>
                    <a:pt x="3369" y="3453"/>
                  </a:moveTo>
                  <a:lnTo>
                    <a:pt x="2757" y="3453"/>
                  </a:lnTo>
                  <a:lnTo>
                    <a:pt x="0" y="352"/>
                  </a:lnTo>
                  <a:lnTo>
                    <a:pt x="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8"/>
            <p:cNvSpPr/>
            <p:nvPr/>
          </p:nvSpPr>
          <p:spPr>
            <a:xfrm>
              <a:off x="7626010" y="2780188"/>
              <a:ext cx="592121" cy="297125"/>
            </a:xfrm>
            <a:custGeom>
              <a:avLst/>
              <a:gdLst/>
              <a:ahLst/>
              <a:cxnLst/>
              <a:rect l="l" t="t" r="r" b="b"/>
              <a:pathLst>
                <a:path w="8061" h="4045" extrusionOk="0">
                  <a:moveTo>
                    <a:pt x="4516" y="4045"/>
                  </a:moveTo>
                  <a:lnTo>
                    <a:pt x="1" y="4045"/>
                  </a:lnTo>
                  <a:lnTo>
                    <a:pt x="3433" y="1"/>
                  </a:lnTo>
                  <a:lnTo>
                    <a:pt x="8061" y="1"/>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8"/>
            <p:cNvSpPr/>
            <p:nvPr/>
          </p:nvSpPr>
          <p:spPr>
            <a:xfrm>
              <a:off x="8080106" y="3081426"/>
              <a:ext cx="226388" cy="245413"/>
            </a:xfrm>
            <a:custGeom>
              <a:avLst/>
              <a:gdLst/>
              <a:ahLst/>
              <a:cxnLst/>
              <a:rect l="l" t="t" r="r" b="b"/>
              <a:pathLst>
                <a:path w="3082" h="3341" extrusionOk="0">
                  <a:moveTo>
                    <a:pt x="1" y="3341"/>
                  </a:moveTo>
                  <a:lnTo>
                    <a:pt x="3081" y="3341"/>
                  </a:lnTo>
                  <a:lnTo>
                    <a:pt x="308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8"/>
            <p:cNvSpPr/>
            <p:nvPr/>
          </p:nvSpPr>
          <p:spPr>
            <a:xfrm>
              <a:off x="8080106" y="3081426"/>
              <a:ext cx="196419" cy="245413"/>
            </a:xfrm>
            <a:custGeom>
              <a:avLst/>
              <a:gdLst/>
              <a:ahLst/>
              <a:cxnLst/>
              <a:rect l="l" t="t" r="r" b="b"/>
              <a:pathLst>
                <a:path w="2674" h="3341" extrusionOk="0">
                  <a:moveTo>
                    <a:pt x="1" y="3341"/>
                  </a:moveTo>
                  <a:lnTo>
                    <a:pt x="2673" y="3341"/>
                  </a:lnTo>
                  <a:lnTo>
                    <a:pt x="2673"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8"/>
            <p:cNvSpPr/>
            <p:nvPr/>
          </p:nvSpPr>
          <p:spPr>
            <a:xfrm>
              <a:off x="8134389" y="3123222"/>
              <a:ext cx="74998" cy="81241"/>
            </a:xfrm>
            <a:custGeom>
              <a:avLst/>
              <a:gdLst/>
              <a:ahLst/>
              <a:cxnLst/>
              <a:rect l="l" t="t" r="r" b="b"/>
              <a:pathLst>
                <a:path w="1021" h="1106" extrusionOk="0">
                  <a:moveTo>
                    <a:pt x="936" y="1"/>
                  </a:moveTo>
                  <a:cubicBezTo>
                    <a:pt x="915" y="1"/>
                    <a:pt x="894" y="8"/>
                    <a:pt x="879" y="22"/>
                  </a:cubicBezTo>
                  <a:lnTo>
                    <a:pt x="28" y="957"/>
                  </a:lnTo>
                  <a:cubicBezTo>
                    <a:pt x="0" y="985"/>
                    <a:pt x="0" y="1049"/>
                    <a:pt x="57" y="1077"/>
                  </a:cubicBezTo>
                  <a:cubicBezTo>
                    <a:pt x="57" y="1105"/>
                    <a:pt x="85" y="1105"/>
                    <a:pt x="85" y="1105"/>
                  </a:cubicBezTo>
                  <a:cubicBezTo>
                    <a:pt x="113" y="1105"/>
                    <a:pt x="141" y="1077"/>
                    <a:pt x="141" y="1077"/>
                  </a:cubicBezTo>
                  <a:lnTo>
                    <a:pt x="992" y="134"/>
                  </a:lnTo>
                  <a:cubicBezTo>
                    <a:pt x="1020" y="106"/>
                    <a:pt x="1020"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8"/>
            <p:cNvSpPr/>
            <p:nvPr/>
          </p:nvSpPr>
          <p:spPr>
            <a:xfrm>
              <a:off x="8127631" y="3179268"/>
              <a:ext cx="73455" cy="80947"/>
            </a:xfrm>
            <a:custGeom>
              <a:avLst/>
              <a:gdLst/>
              <a:ahLst/>
              <a:cxnLst/>
              <a:rect l="l" t="t" r="r" b="b"/>
              <a:pathLst>
                <a:path w="1000" h="1102" extrusionOk="0">
                  <a:moveTo>
                    <a:pt x="920" y="0"/>
                  </a:moveTo>
                  <a:cubicBezTo>
                    <a:pt x="895" y="0"/>
                    <a:pt x="868" y="14"/>
                    <a:pt x="852" y="47"/>
                  </a:cubicBezTo>
                  <a:lnTo>
                    <a:pt x="29" y="989"/>
                  </a:lnTo>
                  <a:cubicBezTo>
                    <a:pt x="1" y="1017"/>
                    <a:pt x="1" y="1073"/>
                    <a:pt x="29" y="1102"/>
                  </a:cubicBezTo>
                  <a:lnTo>
                    <a:pt x="92" y="1102"/>
                  </a:lnTo>
                  <a:cubicBezTo>
                    <a:pt x="120" y="1102"/>
                    <a:pt x="120" y="1102"/>
                    <a:pt x="149" y="1073"/>
                  </a:cubicBezTo>
                  <a:lnTo>
                    <a:pt x="971" y="138"/>
                  </a:lnTo>
                  <a:cubicBezTo>
                    <a:pt x="1000" y="110"/>
                    <a:pt x="1000" y="47"/>
                    <a:pt x="971" y="18"/>
                  </a:cubicBezTo>
                  <a:cubicBezTo>
                    <a:pt x="957" y="7"/>
                    <a:pt x="939" y="0"/>
                    <a:pt x="920"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8"/>
            <p:cNvSpPr/>
            <p:nvPr/>
          </p:nvSpPr>
          <p:spPr>
            <a:xfrm>
              <a:off x="7331091" y="3882157"/>
              <a:ext cx="506325" cy="368377"/>
            </a:xfrm>
            <a:custGeom>
              <a:avLst/>
              <a:gdLst/>
              <a:ahLst/>
              <a:cxnLst/>
              <a:rect l="l" t="t" r="r" b="b"/>
              <a:pathLst>
                <a:path w="6893" h="5015" extrusionOk="0">
                  <a:moveTo>
                    <a:pt x="0" y="5015"/>
                  </a:moveTo>
                  <a:lnTo>
                    <a:pt x="6892" y="5015"/>
                  </a:lnTo>
                  <a:lnTo>
                    <a:pt x="6892"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8"/>
            <p:cNvSpPr/>
            <p:nvPr/>
          </p:nvSpPr>
          <p:spPr>
            <a:xfrm>
              <a:off x="7331091" y="3882157"/>
              <a:ext cx="469671" cy="368377"/>
            </a:xfrm>
            <a:custGeom>
              <a:avLst/>
              <a:gdLst/>
              <a:ahLst/>
              <a:cxnLst/>
              <a:rect l="l" t="t" r="r" b="b"/>
              <a:pathLst>
                <a:path w="6394" h="5015" extrusionOk="0">
                  <a:moveTo>
                    <a:pt x="0" y="5015"/>
                  </a:moveTo>
                  <a:lnTo>
                    <a:pt x="6393" y="5015"/>
                  </a:lnTo>
                  <a:lnTo>
                    <a:pt x="6393"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8"/>
            <p:cNvSpPr/>
            <p:nvPr/>
          </p:nvSpPr>
          <p:spPr>
            <a:xfrm>
              <a:off x="7555274" y="3882157"/>
              <a:ext cx="21228" cy="368377"/>
            </a:xfrm>
            <a:custGeom>
              <a:avLst/>
              <a:gdLst/>
              <a:ahLst/>
              <a:cxnLst/>
              <a:rect l="l" t="t" r="r" b="b"/>
              <a:pathLst>
                <a:path w="289" h="5015" extrusionOk="0">
                  <a:moveTo>
                    <a:pt x="0" y="5015"/>
                  </a:moveTo>
                  <a:lnTo>
                    <a:pt x="0" y="0"/>
                  </a:lnTo>
                  <a:lnTo>
                    <a:pt x="289" y="0"/>
                  </a:lnTo>
                  <a:lnTo>
                    <a:pt x="289" y="50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8"/>
            <p:cNvSpPr/>
            <p:nvPr/>
          </p:nvSpPr>
          <p:spPr>
            <a:xfrm>
              <a:off x="7778943" y="3882157"/>
              <a:ext cx="21816" cy="368377"/>
            </a:xfrm>
            <a:custGeom>
              <a:avLst/>
              <a:gdLst/>
              <a:ahLst/>
              <a:cxnLst/>
              <a:rect l="l" t="t" r="r" b="b"/>
              <a:pathLst>
                <a:path w="297" h="5015" extrusionOk="0">
                  <a:moveTo>
                    <a:pt x="1" y="5015"/>
                  </a:moveTo>
                  <a:lnTo>
                    <a:pt x="296" y="5015"/>
                  </a:lnTo>
                  <a:lnTo>
                    <a:pt x="296"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8"/>
            <p:cNvSpPr/>
            <p:nvPr/>
          </p:nvSpPr>
          <p:spPr>
            <a:xfrm>
              <a:off x="7331091" y="4054702"/>
              <a:ext cx="469671" cy="23799"/>
            </a:xfrm>
            <a:custGeom>
              <a:avLst/>
              <a:gdLst/>
              <a:ahLst/>
              <a:cxnLst/>
              <a:rect l="l" t="t" r="r" b="b"/>
              <a:pathLst>
                <a:path w="6394" h="324" extrusionOk="0">
                  <a:moveTo>
                    <a:pt x="0" y="324"/>
                  </a:moveTo>
                  <a:lnTo>
                    <a:pt x="6393" y="324"/>
                  </a:lnTo>
                  <a:lnTo>
                    <a:pt x="6393"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8"/>
            <p:cNvSpPr/>
            <p:nvPr/>
          </p:nvSpPr>
          <p:spPr>
            <a:xfrm>
              <a:off x="7372372" y="4130801"/>
              <a:ext cx="74998" cy="81021"/>
            </a:xfrm>
            <a:custGeom>
              <a:avLst/>
              <a:gdLst/>
              <a:ahLst/>
              <a:cxnLst/>
              <a:rect l="l" t="t" r="r" b="b"/>
              <a:pathLst>
                <a:path w="1021" h="1103" extrusionOk="0">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8"/>
            <p:cNvSpPr/>
            <p:nvPr/>
          </p:nvSpPr>
          <p:spPr>
            <a:xfrm>
              <a:off x="7434368" y="4111189"/>
              <a:ext cx="73455" cy="81021"/>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8"/>
            <p:cNvSpPr/>
            <p:nvPr/>
          </p:nvSpPr>
          <p:spPr>
            <a:xfrm>
              <a:off x="7645696" y="3938937"/>
              <a:ext cx="75438" cy="81241"/>
            </a:xfrm>
            <a:custGeom>
              <a:avLst/>
              <a:gdLst/>
              <a:ahLst/>
              <a:cxnLst/>
              <a:rect l="l" t="t" r="r" b="b"/>
              <a:pathLst>
                <a:path w="1027" h="1106" extrusionOk="0">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8"/>
            <p:cNvSpPr/>
            <p:nvPr/>
          </p:nvSpPr>
          <p:spPr>
            <a:xfrm>
              <a:off x="6534695" y="4342938"/>
              <a:ext cx="357579" cy="802863"/>
            </a:xfrm>
            <a:custGeom>
              <a:avLst/>
              <a:gdLst/>
              <a:ahLst/>
              <a:cxnLst/>
              <a:rect l="l" t="t" r="r" b="b"/>
              <a:pathLst>
                <a:path w="4868" h="10930" extrusionOk="0">
                  <a:moveTo>
                    <a:pt x="1" y="10930"/>
                  </a:moveTo>
                  <a:lnTo>
                    <a:pt x="4868" y="10930"/>
                  </a:lnTo>
                  <a:lnTo>
                    <a:pt x="4868"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8"/>
            <p:cNvSpPr/>
            <p:nvPr/>
          </p:nvSpPr>
          <p:spPr>
            <a:xfrm>
              <a:off x="6571645" y="4342938"/>
              <a:ext cx="316224" cy="802863"/>
            </a:xfrm>
            <a:custGeom>
              <a:avLst/>
              <a:gdLst/>
              <a:ahLst/>
              <a:cxnLst/>
              <a:rect l="l" t="t" r="r" b="b"/>
              <a:pathLst>
                <a:path w="4305" h="10930" extrusionOk="0">
                  <a:moveTo>
                    <a:pt x="1" y="10930"/>
                  </a:moveTo>
                  <a:lnTo>
                    <a:pt x="4305" y="10930"/>
                  </a:lnTo>
                  <a:lnTo>
                    <a:pt x="430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8"/>
            <p:cNvSpPr/>
            <p:nvPr/>
          </p:nvSpPr>
          <p:spPr>
            <a:xfrm>
              <a:off x="6610429" y="4381723"/>
              <a:ext cx="212873" cy="79625"/>
            </a:xfrm>
            <a:custGeom>
              <a:avLst/>
              <a:gdLst/>
              <a:ahLst/>
              <a:cxnLst/>
              <a:rect l="l" t="t" r="r" b="b"/>
              <a:pathLst>
                <a:path w="2898" h="1084" extrusionOk="0">
                  <a:moveTo>
                    <a:pt x="0" y="1083"/>
                  </a:moveTo>
                  <a:lnTo>
                    <a:pt x="2898" y="1083"/>
                  </a:lnTo>
                  <a:lnTo>
                    <a:pt x="2898"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8"/>
            <p:cNvSpPr/>
            <p:nvPr/>
          </p:nvSpPr>
          <p:spPr>
            <a:xfrm>
              <a:off x="6500394" y="4287186"/>
              <a:ext cx="415388" cy="55826"/>
            </a:xfrm>
            <a:custGeom>
              <a:avLst/>
              <a:gdLst/>
              <a:ahLst/>
              <a:cxnLst/>
              <a:rect l="l" t="t" r="r" b="b"/>
              <a:pathLst>
                <a:path w="5655" h="760" extrusionOk="0">
                  <a:moveTo>
                    <a:pt x="0" y="0"/>
                  </a:moveTo>
                  <a:lnTo>
                    <a:pt x="5655" y="0"/>
                  </a:lnTo>
                  <a:lnTo>
                    <a:pt x="5655" y="760"/>
                  </a:lnTo>
                  <a:lnTo>
                    <a:pt x="0" y="76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8"/>
            <p:cNvSpPr/>
            <p:nvPr/>
          </p:nvSpPr>
          <p:spPr>
            <a:xfrm>
              <a:off x="6537048" y="4941154"/>
              <a:ext cx="350821" cy="204646"/>
            </a:xfrm>
            <a:custGeom>
              <a:avLst/>
              <a:gdLst/>
              <a:ahLst/>
              <a:cxnLst/>
              <a:rect l="l" t="t" r="r" b="b"/>
              <a:pathLst>
                <a:path w="4776" h="2786" extrusionOk="0">
                  <a:moveTo>
                    <a:pt x="0" y="2786"/>
                  </a:moveTo>
                  <a:lnTo>
                    <a:pt x="4776" y="2786"/>
                  </a:lnTo>
                  <a:lnTo>
                    <a:pt x="4776" y="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8"/>
            <p:cNvSpPr/>
            <p:nvPr/>
          </p:nvSpPr>
          <p:spPr>
            <a:xfrm>
              <a:off x="6367075" y="5077051"/>
              <a:ext cx="312100" cy="79099"/>
            </a:xfrm>
            <a:custGeom>
              <a:avLst/>
              <a:gdLst/>
              <a:ahLst/>
              <a:cxnLst/>
              <a:rect l="l" t="t" r="r" b="b"/>
              <a:pathLst>
                <a:path w="4249" h="936" extrusionOk="0">
                  <a:moveTo>
                    <a:pt x="1027" y="0"/>
                  </a:moveTo>
                  <a:lnTo>
                    <a:pt x="1027" y="0"/>
                  </a:lnTo>
                  <a:lnTo>
                    <a:pt x="1" y="0"/>
                  </a:lnTo>
                  <a:lnTo>
                    <a:pt x="1" y="936"/>
                  </a:lnTo>
                  <a:lnTo>
                    <a:pt x="4248" y="936"/>
                  </a:lnTo>
                  <a:lnTo>
                    <a:pt x="4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8"/>
            <p:cNvSpPr/>
            <p:nvPr/>
          </p:nvSpPr>
          <p:spPr>
            <a:xfrm>
              <a:off x="6442512" y="5012479"/>
              <a:ext cx="294555" cy="64640"/>
            </a:xfrm>
            <a:custGeom>
              <a:avLst/>
              <a:gdLst/>
              <a:ahLst/>
              <a:cxnLst/>
              <a:rect l="l" t="t" r="r" b="b"/>
              <a:pathLst>
                <a:path w="4010" h="880" extrusionOk="0">
                  <a:moveTo>
                    <a:pt x="0" y="0"/>
                  </a:moveTo>
                  <a:lnTo>
                    <a:pt x="0" y="879"/>
                  </a:lnTo>
                  <a:lnTo>
                    <a:pt x="4009" y="879"/>
                  </a:lnTo>
                  <a:lnTo>
                    <a:pt x="4009" y="0"/>
                  </a:lnTo>
                  <a:lnTo>
                    <a:pt x="8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8"/>
            <p:cNvSpPr/>
            <p:nvPr/>
          </p:nvSpPr>
          <p:spPr>
            <a:xfrm>
              <a:off x="6502451" y="4941154"/>
              <a:ext cx="309980" cy="71398"/>
            </a:xfrm>
            <a:custGeom>
              <a:avLst/>
              <a:gdLst/>
              <a:ahLst/>
              <a:cxnLst/>
              <a:rect l="l" t="t" r="r" b="b"/>
              <a:pathLst>
                <a:path w="4220" h="972" extrusionOk="0">
                  <a:moveTo>
                    <a:pt x="0" y="971"/>
                  </a:moveTo>
                  <a:lnTo>
                    <a:pt x="4220" y="971"/>
                  </a:lnTo>
                  <a:lnTo>
                    <a:pt x="422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8"/>
            <p:cNvSpPr/>
            <p:nvPr/>
          </p:nvSpPr>
          <p:spPr>
            <a:xfrm>
              <a:off x="6797371" y="4665846"/>
              <a:ext cx="60527" cy="60527"/>
            </a:xfrm>
            <a:custGeom>
              <a:avLst/>
              <a:gdLst/>
              <a:ahLst/>
              <a:cxnLst/>
              <a:rect l="l" t="t" r="r" b="b"/>
              <a:pathLst>
                <a:path w="824" h="824" extrusionOk="0">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8"/>
            <p:cNvSpPr/>
            <p:nvPr/>
          </p:nvSpPr>
          <p:spPr>
            <a:xfrm>
              <a:off x="7970585" y="4241718"/>
              <a:ext cx="747111" cy="904084"/>
            </a:xfrm>
            <a:custGeom>
              <a:avLst/>
              <a:gdLst/>
              <a:ahLst/>
              <a:cxnLst/>
              <a:rect l="l" t="t" r="r" b="b"/>
              <a:pathLst>
                <a:path w="10171" h="12308" extrusionOk="0">
                  <a:moveTo>
                    <a:pt x="9819" y="0"/>
                  </a:moveTo>
                  <a:lnTo>
                    <a:pt x="1" y="0"/>
                  </a:lnTo>
                  <a:lnTo>
                    <a:pt x="1" y="12308"/>
                  </a:lnTo>
                  <a:lnTo>
                    <a:pt x="10171" y="12308"/>
                  </a:lnTo>
                  <a:lnTo>
                    <a:pt x="10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8"/>
            <p:cNvSpPr/>
            <p:nvPr/>
          </p:nvSpPr>
          <p:spPr>
            <a:xfrm>
              <a:off x="8717617" y="4241718"/>
              <a:ext cx="921199" cy="904084"/>
            </a:xfrm>
            <a:custGeom>
              <a:avLst/>
              <a:gdLst/>
              <a:ahLst/>
              <a:cxnLst/>
              <a:rect l="l" t="t" r="r" b="b"/>
              <a:pathLst>
                <a:path w="12541" h="12308" extrusionOk="0">
                  <a:moveTo>
                    <a:pt x="1" y="0"/>
                  </a:moveTo>
                  <a:lnTo>
                    <a:pt x="1" y="12308"/>
                  </a:lnTo>
                  <a:lnTo>
                    <a:pt x="12540" y="12308"/>
                  </a:lnTo>
                  <a:lnTo>
                    <a:pt x="125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8"/>
            <p:cNvSpPr/>
            <p:nvPr/>
          </p:nvSpPr>
          <p:spPr>
            <a:xfrm>
              <a:off x="8872606" y="4564551"/>
              <a:ext cx="628261" cy="581249"/>
            </a:xfrm>
            <a:custGeom>
              <a:avLst/>
              <a:gdLst/>
              <a:ahLst/>
              <a:cxnLst/>
              <a:rect l="l" t="t" r="r" b="b"/>
              <a:pathLst>
                <a:path w="8553" h="7913" extrusionOk="0">
                  <a:moveTo>
                    <a:pt x="0" y="7913"/>
                  </a:moveTo>
                  <a:lnTo>
                    <a:pt x="8553" y="7913"/>
                  </a:lnTo>
                  <a:lnTo>
                    <a:pt x="8553"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8"/>
            <p:cNvSpPr/>
            <p:nvPr/>
          </p:nvSpPr>
          <p:spPr>
            <a:xfrm>
              <a:off x="7921004" y="3774692"/>
              <a:ext cx="940812" cy="467100"/>
            </a:xfrm>
            <a:custGeom>
              <a:avLst/>
              <a:gdLst/>
              <a:ahLst/>
              <a:cxnLst/>
              <a:rect l="l" t="t" r="r" b="b"/>
              <a:pathLst>
                <a:path w="12808" h="6359" extrusionOk="0">
                  <a:moveTo>
                    <a:pt x="1" y="5683"/>
                  </a:moveTo>
                  <a:lnTo>
                    <a:pt x="233" y="6358"/>
                  </a:lnTo>
                  <a:lnTo>
                    <a:pt x="10494" y="6358"/>
                  </a:lnTo>
                  <a:lnTo>
                    <a:pt x="128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8"/>
            <p:cNvSpPr/>
            <p:nvPr/>
          </p:nvSpPr>
          <p:spPr>
            <a:xfrm>
              <a:off x="8691761" y="3774692"/>
              <a:ext cx="1005452" cy="467100"/>
            </a:xfrm>
            <a:custGeom>
              <a:avLst/>
              <a:gdLst/>
              <a:ahLst/>
              <a:cxnLst/>
              <a:rect l="l" t="t" r="r" b="b"/>
              <a:pathLst>
                <a:path w="13688" h="6359" extrusionOk="0">
                  <a:moveTo>
                    <a:pt x="2315" y="0"/>
                  </a:moveTo>
                  <a:lnTo>
                    <a:pt x="13687" y="5655"/>
                  </a:lnTo>
                  <a:lnTo>
                    <a:pt x="13476" y="6358"/>
                  </a:lnTo>
                  <a:lnTo>
                    <a:pt x="1" y="635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8"/>
            <p:cNvSpPr/>
            <p:nvPr/>
          </p:nvSpPr>
          <p:spPr>
            <a:xfrm>
              <a:off x="8125574" y="4467958"/>
              <a:ext cx="467100" cy="189147"/>
            </a:xfrm>
            <a:custGeom>
              <a:avLst/>
              <a:gdLst/>
              <a:ahLst/>
              <a:cxnLst/>
              <a:rect l="l" t="t" r="r" b="b"/>
              <a:pathLst>
                <a:path w="6359" h="2575" extrusionOk="0">
                  <a:moveTo>
                    <a:pt x="1" y="2575"/>
                  </a:moveTo>
                  <a:lnTo>
                    <a:pt x="6359" y="2575"/>
                  </a:lnTo>
                  <a:lnTo>
                    <a:pt x="6359"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8"/>
            <p:cNvSpPr/>
            <p:nvPr/>
          </p:nvSpPr>
          <p:spPr>
            <a:xfrm>
              <a:off x="8160171" y="4467958"/>
              <a:ext cx="432503" cy="189147"/>
            </a:xfrm>
            <a:custGeom>
              <a:avLst/>
              <a:gdLst/>
              <a:ahLst/>
              <a:cxnLst/>
              <a:rect l="l" t="t" r="r" b="b"/>
              <a:pathLst>
                <a:path w="5888" h="2575" extrusionOk="0">
                  <a:moveTo>
                    <a:pt x="1" y="2575"/>
                  </a:moveTo>
                  <a:lnTo>
                    <a:pt x="5888" y="2575"/>
                  </a:lnTo>
                  <a:lnTo>
                    <a:pt x="5888"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8"/>
            <p:cNvSpPr/>
            <p:nvPr/>
          </p:nvSpPr>
          <p:spPr>
            <a:xfrm>
              <a:off x="8230981" y="4467958"/>
              <a:ext cx="116279" cy="189147"/>
            </a:xfrm>
            <a:custGeom>
              <a:avLst/>
              <a:gdLst/>
              <a:ahLst/>
              <a:cxnLst/>
              <a:rect l="l" t="t" r="r" b="b"/>
              <a:pathLst>
                <a:path w="1583" h="2575" extrusionOk="0">
                  <a:moveTo>
                    <a:pt x="352" y="2575"/>
                  </a:moveTo>
                  <a:lnTo>
                    <a:pt x="1583" y="1"/>
                  </a:lnTo>
                  <a:lnTo>
                    <a:pt x="1231" y="1"/>
                  </a:lnTo>
                  <a:lnTo>
                    <a:pt x="0"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8"/>
            <p:cNvSpPr/>
            <p:nvPr/>
          </p:nvSpPr>
          <p:spPr>
            <a:xfrm>
              <a:off x="8297605" y="4467958"/>
              <a:ext cx="116353" cy="189147"/>
            </a:xfrm>
            <a:custGeom>
              <a:avLst/>
              <a:gdLst/>
              <a:ahLst/>
              <a:cxnLst/>
              <a:rect l="l" t="t" r="r" b="b"/>
              <a:pathLst>
                <a:path w="1584" h="2575" extrusionOk="0">
                  <a:moveTo>
                    <a:pt x="352" y="2575"/>
                  </a:moveTo>
                  <a:lnTo>
                    <a:pt x="1583" y="1"/>
                  </a:lnTo>
                  <a:lnTo>
                    <a:pt x="1232" y="1"/>
                  </a:lnTo>
                  <a:lnTo>
                    <a:pt x="1" y="2575"/>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8"/>
            <p:cNvSpPr/>
            <p:nvPr/>
          </p:nvSpPr>
          <p:spPr>
            <a:xfrm>
              <a:off x="9455835" y="4564551"/>
              <a:ext cx="45028" cy="581249"/>
            </a:xfrm>
            <a:custGeom>
              <a:avLst/>
              <a:gdLst/>
              <a:ahLst/>
              <a:cxnLst/>
              <a:rect l="l" t="t" r="r" b="b"/>
              <a:pathLst>
                <a:path w="613" h="7913" extrusionOk="0">
                  <a:moveTo>
                    <a:pt x="1" y="7913"/>
                  </a:moveTo>
                  <a:lnTo>
                    <a:pt x="613" y="7913"/>
                  </a:lnTo>
                  <a:lnTo>
                    <a:pt x="613"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8"/>
            <p:cNvSpPr/>
            <p:nvPr/>
          </p:nvSpPr>
          <p:spPr>
            <a:xfrm>
              <a:off x="7341889" y="4418376"/>
              <a:ext cx="492957" cy="359636"/>
            </a:xfrm>
            <a:custGeom>
              <a:avLst/>
              <a:gdLst/>
              <a:ahLst/>
              <a:cxnLst/>
              <a:rect l="l" t="t" r="r" b="b"/>
              <a:pathLst>
                <a:path w="6711" h="4896" extrusionOk="0">
                  <a:moveTo>
                    <a:pt x="1" y="4895"/>
                  </a:moveTo>
                  <a:lnTo>
                    <a:pt x="6710" y="4895"/>
                  </a:lnTo>
                  <a:lnTo>
                    <a:pt x="6710"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8"/>
            <p:cNvSpPr/>
            <p:nvPr/>
          </p:nvSpPr>
          <p:spPr>
            <a:xfrm>
              <a:off x="7341889" y="4418376"/>
              <a:ext cx="458873" cy="359636"/>
            </a:xfrm>
            <a:custGeom>
              <a:avLst/>
              <a:gdLst/>
              <a:ahLst/>
              <a:cxnLst/>
              <a:rect l="l" t="t" r="r" b="b"/>
              <a:pathLst>
                <a:path w="6247" h="4896" extrusionOk="0">
                  <a:moveTo>
                    <a:pt x="1" y="4895"/>
                  </a:moveTo>
                  <a:lnTo>
                    <a:pt x="6246" y="4895"/>
                  </a:lnTo>
                  <a:lnTo>
                    <a:pt x="6246"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8"/>
            <p:cNvSpPr/>
            <p:nvPr/>
          </p:nvSpPr>
          <p:spPr>
            <a:xfrm>
              <a:off x="7561444" y="4418376"/>
              <a:ext cx="19686" cy="359636"/>
            </a:xfrm>
            <a:custGeom>
              <a:avLst/>
              <a:gdLst/>
              <a:ahLst/>
              <a:cxnLst/>
              <a:rect l="l" t="t" r="r" b="b"/>
              <a:pathLst>
                <a:path w="268" h="4896" extrusionOk="0">
                  <a:moveTo>
                    <a:pt x="1" y="4895"/>
                  </a:moveTo>
                  <a:lnTo>
                    <a:pt x="1" y="0"/>
                  </a:lnTo>
                  <a:lnTo>
                    <a:pt x="268" y="0"/>
                  </a:lnTo>
                  <a:lnTo>
                    <a:pt x="268" y="48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8"/>
            <p:cNvSpPr/>
            <p:nvPr/>
          </p:nvSpPr>
          <p:spPr>
            <a:xfrm>
              <a:off x="7776886" y="4418376"/>
              <a:ext cx="23873" cy="359636"/>
            </a:xfrm>
            <a:custGeom>
              <a:avLst/>
              <a:gdLst/>
              <a:ahLst/>
              <a:cxnLst/>
              <a:rect l="l" t="t" r="r" b="b"/>
              <a:pathLst>
                <a:path w="325" h="4896" extrusionOk="0">
                  <a:moveTo>
                    <a:pt x="1" y="4895"/>
                  </a:moveTo>
                  <a:lnTo>
                    <a:pt x="324" y="4895"/>
                  </a:lnTo>
                  <a:lnTo>
                    <a:pt x="324" y="0"/>
                  </a:lnTo>
                  <a:lnTo>
                    <a:pt x="1" y="0"/>
                  </a:ln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8"/>
            <p:cNvSpPr/>
            <p:nvPr/>
          </p:nvSpPr>
          <p:spPr>
            <a:xfrm>
              <a:off x="7341889" y="4586294"/>
              <a:ext cx="458873" cy="21743"/>
            </a:xfrm>
            <a:custGeom>
              <a:avLst/>
              <a:gdLst/>
              <a:ahLst/>
              <a:cxnLst/>
              <a:rect l="l" t="t" r="r" b="b"/>
              <a:pathLst>
                <a:path w="6247" h="296" extrusionOk="0">
                  <a:moveTo>
                    <a:pt x="1" y="296"/>
                  </a:moveTo>
                  <a:lnTo>
                    <a:pt x="6246" y="296"/>
                  </a:lnTo>
                  <a:lnTo>
                    <a:pt x="6246"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8"/>
            <p:cNvSpPr/>
            <p:nvPr/>
          </p:nvSpPr>
          <p:spPr>
            <a:xfrm>
              <a:off x="7408512" y="4476846"/>
              <a:ext cx="71398" cy="79552"/>
            </a:xfrm>
            <a:custGeom>
              <a:avLst/>
              <a:gdLst/>
              <a:ahLst/>
              <a:cxnLst/>
              <a:rect l="l" t="t" r="r" b="b"/>
              <a:pathLst>
                <a:path w="972" h="1083" extrusionOk="0">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8"/>
            <p:cNvSpPr/>
            <p:nvPr/>
          </p:nvSpPr>
          <p:spPr>
            <a:xfrm>
              <a:off x="7669422" y="4638447"/>
              <a:ext cx="72941" cy="79111"/>
            </a:xfrm>
            <a:custGeom>
              <a:avLst/>
              <a:gdLst/>
              <a:ahLst/>
              <a:cxnLst/>
              <a:rect l="l" t="t" r="r" b="b"/>
              <a:pathLst>
                <a:path w="993" h="1077" extrusionOk="0">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8"/>
            <p:cNvSpPr/>
            <p:nvPr/>
          </p:nvSpPr>
          <p:spPr>
            <a:xfrm>
              <a:off x="7619840" y="4655488"/>
              <a:ext cx="70811" cy="79111"/>
            </a:xfrm>
            <a:custGeom>
              <a:avLst/>
              <a:gdLst/>
              <a:ahLst/>
              <a:cxnLst/>
              <a:rect l="l" t="t" r="r" b="b"/>
              <a:pathLst>
                <a:path w="964" h="1077" extrusionOk="0">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8"/>
            <p:cNvSpPr/>
            <p:nvPr/>
          </p:nvSpPr>
          <p:spPr>
            <a:xfrm>
              <a:off x="7921004" y="3774692"/>
              <a:ext cx="940812" cy="467100"/>
            </a:xfrm>
            <a:custGeom>
              <a:avLst/>
              <a:gdLst/>
              <a:ahLst/>
              <a:cxnLst/>
              <a:rect l="l" t="t" r="r" b="b"/>
              <a:pathLst>
                <a:path w="12808" h="6359" extrusionOk="0">
                  <a:moveTo>
                    <a:pt x="1" y="5683"/>
                  </a:moveTo>
                  <a:lnTo>
                    <a:pt x="233" y="6358"/>
                  </a:lnTo>
                  <a:lnTo>
                    <a:pt x="10494" y="6358"/>
                  </a:lnTo>
                  <a:lnTo>
                    <a:pt x="12808" y="0"/>
                  </a:lnTo>
                  <a:close/>
                </a:path>
              </a:pathLst>
            </a:custGeom>
            <a:solidFill>
              <a:srgbClr val="332B45">
                <a:alpha val="568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1" name="Google Shape;1331;p28"/>
          <p:cNvGrpSpPr/>
          <p:nvPr/>
        </p:nvGrpSpPr>
        <p:grpSpPr>
          <a:xfrm>
            <a:off x="8452596" y="4507047"/>
            <a:ext cx="1383032" cy="639647"/>
            <a:chOff x="5951675" y="3577056"/>
            <a:chExt cx="2233218" cy="1032855"/>
          </a:xfrm>
        </p:grpSpPr>
        <p:sp>
          <p:nvSpPr>
            <p:cNvPr id="1332" name="Google Shape;1332;p28"/>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8"/>
            <p:cNvSpPr/>
            <p:nvPr/>
          </p:nvSpPr>
          <p:spPr>
            <a:xfrm>
              <a:off x="7431168" y="3801030"/>
              <a:ext cx="753725" cy="808880"/>
            </a:xfrm>
            <a:custGeom>
              <a:avLst/>
              <a:gdLst/>
              <a:ahLst/>
              <a:cxnLst/>
              <a:rect l="l" t="t" r="r" b="b"/>
              <a:pathLst>
                <a:path w="4045" h="4341" extrusionOk="0">
                  <a:moveTo>
                    <a:pt x="1203" y="4340"/>
                  </a:moveTo>
                  <a:cubicBezTo>
                    <a:pt x="528" y="4340"/>
                    <a:pt x="0" y="3813"/>
                    <a:pt x="0" y="3194"/>
                  </a:cubicBezTo>
                  <a:cubicBezTo>
                    <a:pt x="0" y="2730"/>
                    <a:pt x="296" y="2315"/>
                    <a:pt x="704" y="2139"/>
                  </a:cubicBezTo>
                  <a:cubicBezTo>
                    <a:pt x="675" y="2055"/>
                    <a:pt x="647" y="1935"/>
                    <a:pt x="647" y="1851"/>
                  </a:cubicBezTo>
                  <a:cubicBezTo>
                    <a:pt x="647" y="1407"/>
                    <a:pt x="971" y="1056"/>
                    <a:pt x="1379" y="943"/>
                  </a:cubicBezTo>
                  <a:cubicBezTo>
                    <a:pt x="1351" y="880"/>
                    <a:pt x="1323" y="796"/>
                    <a:pt x="1323" y="704"/>
                  </a:cubicBezTo>
                  <a:cubicBezTo>
                    <a:pt x="1323" y="324"/>
                    <a:pt x="1646" y="1"/>
                    <a:pt x="2054" y="1"/>
                  </a:cubicBezTo>
                  <a:cubicBezTo>
                    <a:pt x="2434" y="1"/>
                    <a:pt x="2757" y="324"/>
                    <a:pt x="2757" y="704"/>
                  </a:cubicBezTo>
                  <a:cubicBezTo>
                    <a:pt x="2757" y="796"/>
                    <a:pt x="2757" y="880"/>
                    <a:pt x="2729" y="971"/>
                  </a:cubicBezTo>
                  <a:cubicBezTo>
                    <a:pt x="3109" y="1056"/>
                    <a:pt x="3404" y="1436"/>
                    <a:pt x="3404" y="1851"/>
                  </a:cubicBezTo>
                  <a:cubicBezTo>
                    <a:pt x="3404" y="1935"/>
                    <a:pt x="3376" y="2055"/>
                    <a:pt x="3341" y="2139"/>
                  </a:cubicBezTo>
                  <a:cubicBezTo>
                    <a:pt x="3756" y="2315"/>
                    <a:pt x="4044" y="2730"/>
                    <a:pt x="4044" y="3194"/>
                  </a:cubicBezTo>
                  <a:cubicBezTo>
                    <a:pt x="4044" y="3813"/>
                    <a:pt x="3517" y="4340"/>
                    <a:pt x="2877" y="4340"/>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8"/>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5" name="Google Shape;1335;p28"/>
          <p:cNvSpPr/>
          <p:nvPr/>
        </p:nvSpPr>
        <p:spPr>
          <a:xfrm>
            <a:off x="6928050" y="1323375"/>
            <a:ext cx="840952" cy="1162694"/>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128588" dist="295275" dir="828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77372990"/>
              </p:ext>
            </p:extLst>
          </p:nvPr>
        </p:nvGraphicFramePr>
        <p:xfrm>
          <a:off x="341970" y="132962"/>
          <a:ext cx="8802030" cy="2148732"/>
        </p:xfrm>
        <a:graphic>
          <a:graphicData uri="http://schemas.openxmlformats.org/drawingml/2006/table">
            <a:tbl>
              <a:tblPr firstRow="1" bandRow="1">
                <a:tableStyleId>{3332D64C-8942-42BA-92D0-258D979DEA1F}</a:tableStyleId>
              </a:tblPr>
              <a:tblGrid>
                <a:gridCol w="1760406">
                  <a:extLst>
                    <a:ext uri="{9D8B030D-6E8A-4147-A177-3AD203B41FA5}">
                      <a16:colId xmlns:a16="http://schemas.microsoft.com/office/drawing/2014/main" val="144455786"/>
                    </a:ext>
                  </a:extLst>
                </a:gridCol>
                <a:gridCol w="1760406">
                  <a:extLst>
                    <a:ext uri="{9D8B030D-6E8A-4147-A177-3AD203B41FA5}">
                      <a16:colId xmlns:a16="http://schemas.microsoft.com/office/drawing/2014/main" val="853180554"/>
                    </a:ext>
                  </a:extLst>
                </a:gridCol>
                <a:gridCol w="1760406">
                  <a:extLst>
                    <a:ext uri="{9D8B030D-6E8A-4147-A177-3AD203B41FA5}">
                      <a16:colId xmlns:a16="http://schemas.microsoft.com/office/drawing/2014/main" val="70337288"/>
                    </a:ext>
                  </a:extLst>
                </a:gridCol>
                <a:gridCol w="1760406">
                  <a:extLst>
                    <a:ext uri="{9D8B030D-6E8A-4147-A177-3AD203B41FA5}">
                      <a16:colId xmlns:a16="http://schemas.microsoft.com/office/drawing/2014/main" val="1732834869"/>
                    </a:ext>
                  </a:extLst>
                </a:gridCol>
                <a:gridCol w="1760406">
                  <a:extLst>
                    <a:ext uri="{9D8B030D-6E8A-4147-A177-3AD203B41FA5}">
                      <a16:colId xmlns:a16="http://schemas.microsoft.com/office/drawing/2014/main" val="2949276993"/>
                    </a:ext>
                  </a:extLst>
                </a:gridCol>
              </a:tblGrid>
              <a:tr h="518160">
                <a:tc gridSpan="5">
                  <a:txBody>
                    <a:bodyPr/>
                    <a:lstStyle/>
                    <a:p>
                      <a:endParaRPr lang="en-US" dirty="0" smtClean="0"/>
                    </a:p>
                    <a:p>
                      <a:r>
                        <a:rPr lang="en-US" dirty="0" smtClean="0"/>
                        <a:t>Table 3:</a:t>
                      </a:r>
                      <a:r>
                        <a:rPr lang="en-US" baseline="0" dirty="0" smtClean="0"/>
                        <a:t> Score Comparison for Distance, Train-Val (MLR, Log)</a:t>
                      </a:r>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3693920"/>
                  </a:ext>
                </a:extLst>
              </a:tr>
              <a:tr h="518110">
                <a:tc>
                  <a:txBody>
                    <a:bodyPr/>
                    <a:lstStyle/>
                    <a:p>
                      <a:r>
                        <a:rPr lang="en-US" dirty="0" smtClean="0"/>
                        <a:t>Model</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R-Squared</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a:t>
                      </a:r>
                      <a:r>
                        <a:rPr lang="en-US" baseline="0" dirty="0" smtClean="0"/>
                        <a:t> Squared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Root Mean Squared</a:t>
                      </a:r>
                      <a:r>
                        <a:rPr lang="en-US" baseline="0" dirty="0" smtClean="0"/>
                        <a:t>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 Absolute Percentage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extLst>
                  <a:ext uri="{0D108BD9-81ED-4DB2-BD59-A6C34878D82A}">
                    <a16:rowId xmlns:a16="http://schemas.microsoft.com/office/drawing/2014/main" val="489281713"/>
                  </a:ext>
                </a:extLst>
              </a:tr>
              <a:tr h="370804">
                <a:tc>
                  <a:txBody>
                    <a:bodyPr/>
                    <a:lstStyle/>
                    <a:p>
                      <a:r>
                        <a:rPr lang="en-US" b="0" dirty="0" smtClean="0"/>
                        <a:t>MLR</a:t>
                      </a:r>
                      <a:endParaRPr lang="en-US" b="0" dirty="0"/>
                    </a:p>
                  </a:txBody>
                  <a:tcPr>
                    <a:solidFill>
                      <a:schemeClr val="accent6"/>
                    </a:solidFill>
                  </a:tcPr>
                </a:tc>
                <a:tc>
                  <a:txBody>
                    <a:bodyPr/>
                    <a:lstStyle/>
                    <a:p>
                      <a:r>
                        <a:rPr lang="en-US" b="1" dirty="0" smtClean="0"/>
                        <a:t>0.3815</a:t>
                      </a:r>
                      <a:r>
                        <a:rPr lang="en-US" dirty="0" smtClean="0"/>
                        <a:t> (0.3802)</a:t>
                      </a:r>
                      <a:endParaRPr lang="en-US" u="none" dirty="0"/>
                    </a:p>
                  </a:txBody>
                  <a:tcPr>
                    <a:solidFill>
                      <a:schemeClr val="accent6"/>
                    </a:solidFill>
                  </a:tcPr>
                </a:tc>
                <a:tc>
                  <a:txBody>
                    <a:bodyPr/>
                    <a:lstStyle/>
                    <a:p>
                      <a:r>
                        <a:rPr lang="en-US" b="1" dirty="0" smtClean="0"/>
                        <a:t>0.0674</a:t>
                      </a:r>
                      <a:r>
                        <a:rPr lang="en-US" dirty="0" smtClean="0"/>
                        <a:t> (0.0676)</a:t>
                      </a:r>
                      <a:endParaRPr lang="en-US" b="1" u="none" dirty="0"/>
                    </a:p>
                  </a:txBody>
                  <a:tcPr>
                    <a:solidFill>
                      <a:schemeClr val="accent6"/>
                    </a:solidFill>
                  </a:tcPr>
                </a:tc>
                <a:tc>
                  <a:txBody>
                    <a:bodyPr/>
                    <a:lstStyle/>
                    <a:p>
                      <a:r>
                        <a:rPr lang="en-US" b="1" dirty="0" smtClean="0"/>
                        <a:t>0.2597</a:t>
                      </a:r>
                      <a:r>
                        <a:rPr lang="en-US" dirty="0" smtClean="0"/>
                        <a:t> (0.2599)</a:t>
                      </a:r>
                      <a:endParaRPr lang="en-US" b="1" u="none" dirty="0"/>
                    </a:p>
                  </a:txBody>
                  <a:tcPr>
                    <a:solidFill>
                      <a:schemeClr val="accent6"/>
                    </a:solidFill>
                  </a:tcPr>
                </a:tc>
                <a:tc>
                  <a:txBody>
                    <a:bodyPr/>
                    <a:lstStyle/>
                    <a:p>
                      <a:r>
                        <a:rPr lang="en-US" dirty="0" smtClean="0"/>
                        <a:t>2.3025 (</a:t>
                      </a:r>
                      <a:r>
                        <a:rPr lang="en-US" b="1" dirty="0" smtClean="0"/>
                        <a:t>2.2794</a:t>
                      </a:r>
                      <a:r>
                        <a:rPr lang="en-US" dirty="0" smtClean="0"/>
                        <a:t>)</a:t>
                      </a:r>
                      <a:endParaRPr lang="en-US" b="1" u="none" dirty="0"/>
                    </a:p>
                  </a:txBody>
                  <a:tcPr>
                    <a:solidFill>
                      <a:schemeClr val="accent6"/>
                    </a:solidFill>
                  </a:tcPr>
                </a:tc>
                <a:extLst>
                  <a:ext uri="{0D108BD9-81ED-4DB2-BD59-A6C34878D82A}">
                    <a16:rowId xmlns:a16="http://schemas.microsoft.com/office/drawing/2014/main" val="883500650"/>
                  </a:ext>
                </a:extLst>
              </a:tr>
              <a:tr h="370804">
                <a:tc>
                  <a:txBody>
                    <a:bodyPr/>
                    <a:lstStyle/>
                    <a:p>
                      <a:r>
                        <a:rPr lang="en-US" b="1" dirty="0" smtClean="0"/>
                        <a:t>Ridge</a:t>
                      </a:r>
                      <a:endParaRPr lang="en-US" b="1" dirty="0"/>
                    </a:p>
                  </a:txBody>
                  <a:tcPr>
                    <a:solidFill>
                      <a:schemeClr val="accent6"/>
                    </a:solidFill>
                  </a:tcPr>
                </a:tc>
                <a:tc>
                  <a:txBody>
                    <a:bodyPr/>
                    <a:lstStyle/>
                    <a:p>
                      <a:r>
                        <a:rPr lang="en-US" b="1" dirty="0" smtClean="0"/>
                        <a:t>0.3815</a:t>
                      </a:r>
                      <a:r>
                        <a:rPr lang="en-US" dirty="0" smtClean="0"/>
                        <a:t> (0.3803)</a:t>
                      </a:r>
                      <a:endParaRPr lang="en-US" dirty="0"/>
                    </a:p>
                  </a:txBody>
                  <a:tcPr>
                    <a:solidFill>
                      <a:schemeClr val="accent6"/>
                    </a:solidFill>
                  </a:tcPr>
                </a:tc>
                <a:tc>
                  <a:txBody>
                    <a:bodyPr/>
                    <a:lstStyle/>
                    <a:p>
                      <a:r>
                        <a:rPr lang="en-US" b="1" dirty="0" smtClean="0"/>
                        <a:t>0.0674</a:t>
                      </a:r>
                      <a:r>
                        <a:rPr lang="en-US" dirty="0" smtClean="0"/>
                        <a:t> (0.0676)</a:t>
                      </a:r>
                      <a:endParaRPr lang="en-US" b="1" dirty="0"/>
                    </a:p>
                  </a:txBody>
                  <a:tcPr>
                    <a:solidFill>
                      <a:schemeClr val="accent6"/>
                    </a:solidFill>
                  </a:tcPr>
                </a:tc>
                <a:tc>
                  <a:txBody>
                    <a:bodyPr/>
                    <a:lstStyle/>
                    <a:p>
                      <a:r>
                        <a:rPr lang="en-US" b="1" dirty="0" smtClean="0"/>
                        <a:t>0.2597</a:t>
                      </a:r>
                      <a:r>
                        <a:rPr lang="en-US" dirty="0" smtClean="0"/>
                        <a:t> (0.2599)</a:t>
                      </a:r>
                      <a:endParaRPr lang="en-US" b="1" dirty="0"/>
                    </a:p>
                  </a:txBody>
                  <a:tcPr>
                    <a:solidFill>
                      <a:schemeClr val="accent6"/>
                    </a:solidFill>
                  </a:tcPr>
                </a:tc>
                <a:tc>
                  <a:txBody>
                    <a:bodyPr/>
                    <a:lstStyle/>
                    <a:p>
                      <a:r>
                        <a:rPr lang="en-US" dirty="0" smtClean="0"/>
                        <a:t>0.0230 (</a:t>
                      </a:r>
                      <a:r>
                        <a:rPr lang="en-US" b="1" dirty="0" smtClean="0"/>
                        <a:t>0.0228</a:t>
                      </a:r>
                      <a:r>
                        <a:rPr lang="en-US" dirty="0" smtClean="0"/>
                        <a:t>)</a:t>
                      </a:r>
                      <a:endParaRPr lang="en-US" b="1" dirty="0"/>
                    </a:p>
                  </a:txBody>
                  <a:tcPr>
                    <a:solidFill>
                      <a:schemeClr val="accent6"/>
                    </a:solidFill>
                  </a:tcPr>
                </a:tc>
                <a:extLst>
                  <a:ext uri="{0D108BD9-81ED-4DB2-BD59-A6C34878D82A}">
                    <a16:rowId xmlns:a16="http://schemas.microsoft.com/office/drawing/2014/main" val="1950953938"/>
                  </a:ext>
                </a:extLst>
              </a:tr>
              <a:tr h="370804">
                <a:tc>
                  <a:txBody>
                    <a:bodyPr/>
                    <a:lstStyle/>
                    <a:p>
                      <a:r>
                        <a:rPr lang="en-US" dirty="0" smtClean="0"/>
                        <a:t>Lasso</a:t>
                      </a:r>
                      <a:endParaRPr lang="en-US" dirty="0"/>
                    </a:p>
                  </a:txBody>
                  <a:tcPr>
                    <a:solidFill>
                      <a:schemeClr val="accent6"/>
                    </a:solidFill>
                  </a:tcPr>
                </a:tc>
                <a:tc>
                  <a:txBody>
                    <a:bodyPr/>
                    <a:lstStyle/>
                    <a:p>
                      <a:r>
                        <a:rPr lang="en-US" dirty="0" smtClean="0"/>
                        <a:t>0</a:t>
                      </a:r>
                      <a:endParaRPr lang="en-US" dirty="0"/>
                    </a:p>
                  </a:txBody>
                  <a:tcPr>
                    <a:solidFill>
                      <a:schemeClr val="accent6"/>
                    </a:solidFill>
                  </a:tcPr>
                </a:tc>
                <a:tc>
                  <a:txBody>
                    <a:bodyPr/>
                    <a:lstStyle/>
                    <a:p>
                      <a:r>
                        <a:rPr lang="en-US" b="1" dirty="0" smtClean="0"/>
                        <a:t>0.1090</a:t>
                      </a:r>
                      <a:endParaRPr lang="en-US" b="1" dirty="0"/>
                    </a:p>
                  </a:txBody>
                  <a:tcPr>
                    <a:solidFill>
                      <a:schemeClr val="accent6"/>
                    </a:solidFill>
                  </a:tcPr>
                </a:tc>
                <a:tc>
                  <a:txBody>
                    <a:bodyPr/>
                    <a:lstStyle/>
                    <a:p>
                      <a:r>
                        <a:rPr lang="en-US" b="1" dirty="0" smtClean="0"/>
                        <a:t>0.3302</a:t>
                      </a:r>
                      <a:endParaRPr lang="en-US" b="1" dirty="0"/>
                    </a:p>
                  </a:txBody>
                  <a:tcPr>
                    <a:solidFill>
                      <a:schemeClr val="accent6"/>
                    </a:solidFill>
                  </a:tcPr>
                </a:tc>
                <a:tc>
                  <a:txBody>
                    <a:bodyPr/>
                    <a:lstStyle/>
                    <a:p>
                      <a:r>
                        <a:rPr lang="en-US" b="1" dirty="0" smtClean="0"/>
                        <a:t>0.0309</a:t>
                      </a:r>
                      <a:r>
                        <a:rPr lang="en-US" dirty="0" smtClean="0"/>
                        <a:t> (0.0310)</a:t>
                      </a:r>
                      <a:endParaRPr lang="en-US" b="1" dirty="0"/>
                    </a:p>
                  </a:txBody>
                  <a:tcPr>
                    <a:solidFill>
                      <a:schemeClr val="accent6"/>
                    </a:solidFill>
                  </a:tcPr>
                </a:tc>
                <a:extLst>
                  <a:ext uri="{0D108BD9-81ED-4DB2-BD59-A6C34878D82A}">
                    <a16:rowId xmlns:a16="http://schemas.microsoft.com/office/drawing/2014/main" val="2914516790"/>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855944232"/>
              </p:ext>
            </p:extLst>
          </p:nvPr>
        </p:nvGraphicFramePr>
        <p:xfrm>
          <a:off x="341970" y="2281694"/>
          <a:ext cx="8802030" cy="2148732"/>
        </p:xfrm>
        <a:graphic>
          <a:graphicData uri="http://schemas.openxmlformats.org/drawingml/2006/table">
            <a:tbl>
              <a:tblPr firstRow="1" bandRow="1">
                <a:tableStyleId>{3332D64C-8942-42BA-92D0-258D979DEA1F}</a:tableStyleId>
              </a:tblPr>
              <a:tblGrid>
                <a:gridCol w="1760406">
                  <a:extLst>
                    <a:ext uri="{9D8B030D-6E8A-4147-A177-3AD203B41FA5}">
                      <a16:colId xmlns:a16="http://schemas.microsoft.com/office/drawing/2014/main" val="144455786"/>
                    </a:ext>
                  </a:extLst>
                </a:gridCol>
                <a:gridCol w="1760406">
                  <a:extLst>
                    <a:ext uri="{9D8B030D-6E8A-4147-A177-3AD203B41FA5}">
                      <a16:colId xmlns:a16="http://schemas.microsoft.com/office/drawing/2014/main" val="853180554"/>
                    </a:ext>
                  </a:extLst>
                </a:gridCol>
                <a:gridCol w="1760406">
                  <a:extLst>
                    <a:ext uri="{9D8B030D-6E8A-4147-A177-3AD203B41FA5}">
                      <a16:colId xmlns:a16="http://schemas.microsoft.com/office/drawing/2014/main" val="70337288"/>
                    </a:ext>
                  </a:extLst>
                </a:gridCol>
                <a:gridCol w="1760406">
                  <a:extLst>
                    <a:ext uri="{9D8B030D-6E8A-4147-A177-3AD203B41FA5}">
                      <a16:colId xmlns:a16="http://schemas.microsoft.com/office/drawing/2014/main" val="1732834869"/>
                    </a:ext>
                  </a:extLst>
                </a:gridCol>
                <a:gridCol w="1760406">
                  <a:extLst>
                    <a:ext uri="{9D8B030D-6E8A-4147-A177-3AD203B41FA5}">
                      <a16:colId xmlns:a16="http://schemas.microsoft.com/office/drawing/2014/main" val="2949276993"/>
                    </a:ext>
                  </a:extLst>
                </a:gridCol>
              </a:tblGrid>
              <a:tr h="518160">
                <a:tc gridSpan="5">
                  <a:txBody>
                    <a:bodyPr/>
                    <a:lstStyle/>
                    <a:p>
                      <a:endParaRPr lang="en-US" dirty="0" smtClean="0"/>
                    </a:p>
                    <a:p>
                      <a:r>
                        <a:rPr lang="en-US" dirty="0" smtClean="0"/>
                        <a:t>Table 4:</a:t>
                      </a:r>
                      <a:r>
                        <a:rPr lang="en-US" baseline="0" dirty="0" smtClean="0"/>
                        <a:t> Score Comparison for Distance, Test (MLR, Log)</a:t>
                      </a:r>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3693920"/>
                  </a:ext>
                </a:extLst>
              </a:tr>
              <a:tr h="518110">
                <a:tc>
                  <a:txBody>
                    <a:bodyPr/>
                    <a:lstStyle/>
                    <a:p>
                      <a:r>
                        <a:rPr lang="en-US" dirty="0" smtClean="0"/>
                        <a:t>Model</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R-Squared</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a:t>
                      </a:r>
                      <a:r>
                        <a:rPr lang="en-US" baseline="0" dirty="0" smtClean="0"/>
                        <a:t> Squared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Root Mean Squared</a:t>
                      </a:r>
                      <a:r>
                        <a:rPr lang="en-US" baseline="0" dirty="0" smtClean="0"/>
                        <a:t>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 Absolute Percentage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extLst>
                  <a:ext uri="{0D108BD9-81ED-4DB2-BD59-A6C34878D82A}">
                    <a16:rowId xmlns:a16="http://schemas.microsoft.com/office/drawing/2014/main" val="489281713"/>
                  </a:ext>
                </a:extLst>
              </a:tr>
              <a:tr h="370804">
                <a:tc>
                  <a:txBody>
                    <a:bodyPr/>
                    <a:lstStyle/>
                    <a:p>
                      <a:r>
                        <a:rPr lang="en-US" b="0" dirty="0" smtClean="0"/>
                        <a:t>MLR</a:t>
                      </a:r>
                      <a:endParaRPr lang="en-US" b="0" dirty="0"/>
                    </a:p>
                  </a:txBody>
                  <a:tcPr>
                    <a:solidFill>
                      <a:schemeClr val="accent6"/>
                    </a:solidFill>
                  </a:tcPr>
                </a:tc>
                <a:tc>
                  <a:txBody>
                    <a:bodyPr/>
                    <a:lstStyle/>
                    <a:p>
                      <a:r>
                        <a:rPr lang="en-US" dirty="0" smtClean="0"/>
                        <a:t>0.2963</a:t>
                      </a:r>
                      <a:endParaRPr lang="en-US" b="0" u="none" dirty="0"/>
                    </a:p>
                  </a:txBody>
                  <a:tcPr>
                    <a:solidFill>
                      <a:schemeClr val="accent6"/>
                    </a:solidFill>
                  </a:tcPr>
                </a:tc>
                <a:tc>
                  <a:txBody>
                    <a:bodyPr/>
                    <a:lstStyle/>
                    <a:p>
                      <a:r>
                        <a:rPr lang="en-US" dirty="0" smtClean="0"/>
                        <a:t>0.0794</a:t>
                      </a:r>
                      <a:endParaRPr lang="en-US" b="0" u="none" dirty="0"/>
                    </a:p>
                  </a:txBody>
                  <a:tcPr>
                    <a:solidFill>
                      <a:schemeClr val="accent6"/>
                    </a:solidFill>
                  </a:tcPr>
                </a:tc>
                <a:tc>
                  <a:txBody>
                    <a:bodyPr/>
                    <a:lstStyle/>
                    <a:p>
                      <a:r>
                        <a:rPr lang="en-US" dirty="0" smtClean="0"/>
                        <a:t>0.2819</a:t>
                      </a:r>
                      <a:endParaRPr lang="en-US" b="0" u="none" dirty="0"/>
                    </a:p>
                  </a:txBody>
                  <a:tcPr>
                    <a:solidFill>
                      <a:schemeClr val="accent6"/>
                    </a:solidFill>
                  </a:tcPr>
                </a:tc>
                <a:tc>
                  <a:txBody>
                    <a:bodyPr/>
                    <a:lstStyle/>
                    <a:p>
                      <a:r>
                        <a:rPr lang="en-US" dirty="0" smtClean="0"/>
                        <a:t>2.3501</a:t>
                      </a:r>
                      <a:endParaRPr lang="en-US" b="0" u="none" dirty="0"/>
                    </a:p>
                  </a:txBody>
                  <a:tcPr>
                    <a:solidFill>
                      <a:schemeClr val="accent6"/>
                    </a:solidFill>
                  </a:tcPr>
                </a:tc>
                <a:extLst>
                  <a:ext uri="{0D108BD9-81ED-4DB2-BD59-A6C34878D82A}">
                    <a16:rowId xmlns:a16="http://schemas.microsoft.com/office/drawing/2014/main" val="883500650"/>
                  </a:ext>
                </a:extLst>
              </a:tr>
              <a:tr h="370804">
                <a:tc>
                  <a:txBody>
                    <a:bodyPr/>
                    <a:lstStyle/>
                    <a:p>
                      <a:r>
                        <a:rPr lang="en-US" b="1" dirty="0" smtClean="0"/>
                        <a:t>Ridge</a:t>
                      </a:r>
                      <a:endParaRPr lang="en-US" b="1" dirty="0"/>
                    </a:p>
                  </a:txBody>
                  <a:tcPr>
                    <a:solidFill>
                      <a:schemeClr val="accent6"/>
                    </a:solidFill>
                  </a:tcPr>
                </a:tc>
                <a:tc>
                  <a:txBody>
                    <a:bodyPr/>
                    <a:lstStyle/>
                    <a:p>
                      <a:r>
                        <a:rPr lang="en-US" dirty="0" smtClean="0"/>
                        <a:t>0.2969</a:t>
                      </a:r>
                      <a:endParaRPr lang="en-US" b="0" dirty="0"/>
                    </a:p>
                  </a:txBody>
                  <a:tcPr>
                    <a:solidFill>
                      <a:schemeClr val="accent6"/>
                    </a:solidFill>
                  </a:tcPr>
                </a:tc>
                <a:tc>
                  <a:txBody>
                    <a:bodyPr/>
                    <a:lstStyle/>
                    <a:p>
                      <a:r>
                        <a:rPr lang="en-US" dirty="0" smtClean="0"/>
                        <a:t>0.0794</a:t>
                      </a:r>
                      <a:endParaRPr lang="en-US" b="0" dirty="0"/>
                    </a:p>
                  </a:txBody>
                  <a:tcPr>
                    <a:solidFill>
                      <a:schemeClr val="accent6"/>
                    </a:solidFill>
                  </a:tcPr>
                </a:tc>
                <a:tc>
                  <a:txBody>
                    <a:bodyPr/>
                    <a:lstStyle/>
                    <a:p>
                      <a:r>
                        <a:rPr lang="en-US" dirty="0" smtClean="0"/>
                        <a:t>0.2818</a:t>
                      </a:r>
                      <a:endParaRPr lang="en-US" b="0" dirty="0"/>
                    </a:p>
                  </a:txBody>
                  <a:tcPr>
                    <a:solidFill>
                      <a:schemeClr val="accent6"/>
                    </a:solidFill>
                  </a:tcPr>
                </a:tc>
                <a:tc>
                  <a:txBody>
                    <a:bodyPr/>
                    <a:lstStyle/>
                    <a:p>
                      <a:r>
                        <a:rPr lang="en-US" dirty="0" smtClean="0"/>
                        <a:t>0.0235</a:t>
                      </a:r>
                      <a:endParaRPr lang="en-US" b="0" dirty="0"/>
                    </a:p>
                  </a:txBody>
                  <a:tcPr>
                    <a:solidFill>
                      <a:schemeClr val="accent6"/>
                    </a:solidFill>
                  </a:tcPr>
                </a:tc>
                <a:extLst>
                  <a:ext uri="{0D108BD9-81ED-4DB2-BD59-A6C34878D82A}">
                    <a16:rowId xmlns:a16="http://schemas.microsoft.com/office/drawing/2014/main" val="1950953938"/>
                  </a:ext>
                </a:extLst>
              </a:tr>
              <a:tr h="370804">
                <a:tc>
                  <a:txBody>
                    <a:bodyPr/>
                    <a:lstStyle/>
                    <a:p>
                      <a:r>
                        <a:rPr lang="en-US" dirty="0" smtClean="0"/>
                        <a:t>Lasso</a:t>
                      </a:r>
                      <a:endParaRPr lang="en-US" dirty="0"/>
                    </a:p>
                  </a:txBody>
                  <a:tcPr>
                    <a:solidFill>
                      <a:schemeClr val="accent6"/>
                    </a:solidFill>
                  </a:tcPr>
                </a:tc>
                <a:tc>
                  <a:txBody>
                    <a:bodyPr/>
                    <a:lstStyle/>
                    <a:p>
                      <a:r>
                        <a:rPr lang="en-US" dirty="0" smtClean="0"/>
                        <a:t>-0.0001</a:t>
                      </a:r>
                      <a:endParaRPr lang="en-US" dirty="0"/>
                    </a:p>
                  </a:txBody>
                  <a:tcPr>
                    <a:solidFill>
                      <a:schemeClr val="accent6"/>
                    </a:solidFill>
                  </a:tcPr>
                </a:tc>
                <a:tc>
                  <a:txBody>
                    <a:bodyPr/>
                    <a:lstStyle/>
                    <a:p>
                      <a:r>
                        <a:rPr lang="en-US" dirty="0" smtClean="0"/>
                        <a:t>0.1129</a:t>
                      </a:r>
                      <a:endParaRPr lang="en-US" b="1" dirty="0"/>
                    </a:p>
                  </a:txBody>
                  <a:tcPr>
                    <a:solidFill>
                      <a:schemeClr val="accent6"/>
                    </a:solidFill>
                  </a:tcPr>
                </a:tc>
                <a:tc>
                  <a:txBody>
                    <a:bodyPr/>
                    <a:lstStyle/>
                    <a:p>
                      <a:r>
                        <a:rPr lang="en-US" dirty="0" smtClean="0"/>
                        <a:t>0.3360</a:t>
                      </a:r>
                      <a:endParaRPr lang="en-US" b="1" dirty="0"/>
                    </a:p>
                  </a:txBody>
                  <a:tcPr>
                    <a:solidFill>
                      <a:schemeClr val="accent6"/>
                    </a:solidFill>
                  </a:tcPr>
                </a:tc>
                <a:tc>
                  <a:txBody>
                    <a:bodyPr/>
                    <a:lstStyle/>
                    <a:p>
                      <a:r>
                        <a:rPr lang="en-US" dirty="0" smtClean="0"/>
                        <a:t>0.0313</a:t>
                      </a:r>
                      <a:endParaRPr lang="en-US" b="1" dirty="0"/>
                    </a:p>
                  </a:txBody>
                  <a:tcPr>
                    <a:solidFill>
                      <a:schemeClr val="accent6"/>
                    </a:solidFill>
                  </a:tcPr>
                </a:tc>
                <a:extLst>
                  <a:ext uri="{0D108BD9-81ED-4DB2-BD59-A6C34878D82A}">
                    <a16:rowId xmlns:a16="http://schemas.microsoft.com/office/drawing/2014/main" val="25510373"/>
                  </a:ext>
                </a:extLst>
              </a:tr>
            </a:tbl>
          </a:graphicData>
        </a:graphic>
      </p:graphicFrame>
    </p:spTree>
    <p:extLst>
      <p:ext uri="{BB962C8B-B14F-4D97-AF65-F5344CB8AC3E}">
        <p14:creationId xmlns:p14="http://schemas.microsoft.com/office/powerpoint/2010/main" val="2921567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84977689"/>
              </p:ext>
            </p:extLst>
          </p:nvPr>
        </p:nvGraphicFramePr>
        <p:xfrm>
          <a:off x="341970" y="2198168"/>
          <a:ext cx="8802030" cy="1630680"/>
        </p:xfrm>
        <a:graphic>
          <a:graphicData uri="http://schemas.openxmlformats.org/drawingml/2006/table">
            <a:tbl>
              <a:tblPr firstRow="1" bandRow="1">
                <a:tableStyleId>{3332D64C-8942-42BA-92D0-258D979DEA1F}</a:tableStyleId>
              </a:tblPr>
              <a:tblGrid>
                <a:gridCol w="1760406">
                  <a:extLst>
                    <a:ext uri="{9D8B030D-6E8A-4147-A177-3AD203B41FA5}">
                      <a16:colId xmlns:a16="http://schemas.microsoft.com/office/drawing/2014/main" val="144455786"/>
                    </a:ext>
                  </a:extLst>
                </a:gridCol>
                <a:gridCol w="1760406">
                  <a:extLst>
                    <a:ext uri="{9D8B030D-6E8A-4147-A177-3AD203B41FA5}">
                      <a16:colId xmlns:a16="http://schemas.microsoft.com/office/drawing/2014/main" val="853180554"/>
                    </a:ext>
                  </a:extLst>
                </a:gridCol>
                <a:gridCol w="1760406">
                  <a:extLst>
                    <a:ext uri="{9D8B030D-6E8A-4147-A177-3AD203B41FA5}">
                      <a16:colId xmlns:a16="http://schemas.microsoft.com/office/drawing/2014/main" val="70337288"/>
                    </a:ext>
                  </a:extLst>
                </a:gridCol>
                <a:gridCol w="1760406">
                  <a:extLst>
                    <a:ext uri="{9D8B030D-6E8A-4147-A177-3AD203B41FA5}">
                      <a16:colId xmlns:a16="http://schemas.microsoft.com/office/drawing/2014/main" val="1732834869"/>
                    </a:ext>
                  </a:extLst>
                </a:gridCol>
                <a:gridCol w="1760406">
                  <a:extLst>
                    <a:ext uri="{9D8B030D-6E8A-4147-A177-3AD203B41FA5}">
                      <a16:colId xmlns:a16="http://schemas.microsoft.com/office/drawing/2014/main" val="2949276993"/>
                    </a:ext>
                  </a:extLst>
                </a:gridCol>
              </a:tblGrid>
              <a:tr h="370840">
                <a:tc gridSpan="5">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Table 6:</a:t>
                      </a:r>
                      <a:r>
                        <a:rPr lang="en-US" baseline="0" dirty="0" smtClean="0"/>
                        <a:t> Score Comparison for Density One, Test</a:t>
                      </a:r>
                      <a:endParaRPr lang="en-US" dirty="0" smtClean="0"/>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noFill/>
                  </a:tcPr>
                </a:tc>
                <a:tc hMerge="1">
                  <a:txBody>
                    <a:bodyPr/>
                    <a:lstStyle/>
                    <a:p>
                      <a:endParaRPr lang="en-US" dirty="0"/>
                    </a:p>
                  </a:txBody>
                  <a:tcPr>
                    <a:noFill/>
                  </a:tcPr>
                </a:tc>
                <a:tc hMerge="1">
                  <a:txBody>
                    <a:bodyPr/>
                    <a:lstStyle/>
                    <a:p>
                      <a:endParaRPr lang="en-US" dirty="0"/>
                    </a:p>
                  </a:txBody>
                  <a:tcPr>
                    <a:noFill/>
                  </a:tcPr>
                </a:tc>
                <a:tc hMerge="1">
                  <a:txBody>
                    <a:bodyPr/>
                    <a:lstStyle/>
                    <a:p>
                      <a:endParaRPr lang="en-US" dirty="0"/>
                    </a:p>
                  </a:txBody>
                  <a:tcPr>
                    <a:noFill/>
                  </a:tcPr>
                </a:tc>
                <a:extLst>
                  <a:ext uri="{0D108BD9-81ED-4DB2-BD59-A6C34878D82A}">
                    <a16:rowId xmlns:a16="http://schemas.microsoft.com/office/drawing/2014/main" val="3912666148"/>
                  </a:ext>
                </a:extLst>
              </a:tr>
              <a:tr h="370840">
                <a:tc>
                  <a:txBody>
                    <a:bodyPr/>
                    <a:lstStyle/>
                    <a:p>
                      <a:r>
                        <a:rPr lang="en-US" dirty="0" smtClean="0"/>
                        <a:t>Model</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R-Squared</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a:t>
                      </a:r>
                      <a:r>
                        <a:rPr lang="en-US" baseline="0" dirty="0" smtClean="0"/>
                        <a:t> Squared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Root Mean Squared</a:t>
                      </a:r>
                      <a:r>
                        <a:rPr lang="en-US" baseline="0" dirty="0" smtClean="0"/>
                        <a:t>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 Absolute Percentage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extLst>
                  <a:ext uri="{0D108BD9-81ED-4DB2-BD59-A6C34878D82A}">
                    <a16:rowId xmlns:a16="http://schemas.microsoft.com/office/drawing/2014/main" val="489281713"/>
                  </a:ext>
                </a:extLst>
              </a:tr>
              <a:tr h="370840">
                <a:tc>
                  <a:txBody>
                    <a:bodyPr/>
                    <a:lstStyle/>
                    <a:p>
                      <a:r>
                        <a:rPr lang="en-US" b="1" dirty="0" err="1" smtClean="0"/>
                        <a:t>XGBoost</a:t>
                      </a:r>
                      <a:endParaRPr lang="en-US" b="1" dirty="0"/>
                    </a:p>
                  </a:txBody>
                  <a:tcPr>
                    <a:solidFill>
                      <a:schemeClr val="accent6"/>
                    </a:solidFill>
                  </a:tcPr>
                </a:tc>
                <a:tc>
                  <a:txBody>
                    <a:bodyPr/>
                    <a:lstStyle/>
                    <a:p>
                      <a:r>
                        <a:rPr lang="en-US" dirty="0" smtClean="0"/>
                        <a:t>0.4833</a:t>
                      </a:r>
                      <a:endParaRPr lang="en-US" b="1" dirty="0"/>
                    </a:p>
                  </a:txBody>
                  <a:tcPr>
                    <a:solidFill>
                      <a:schemeClr val="accent6"/>
                    </a:solidFill>
                  </a:tcPr>
                </a:tc>
                <a:tc>
                  <a:txBody>
                    <a:bodyPr/>
                    <a:lstStyle/>
                    <a:p>
                      <a:r>
                        <a:rPr lang="en-US" dirty="0" smtClean="0"/>
                        <a:t>441114.6293</a:t>
                      </a:r>
                      <a:endParaRPr lang="en-US" dirty="0"/>
                    </a:p>
                  </a:txBody>
                  <a:tcPr>
                    <a:solidFill>
                      <a:schemeClr val="accent6"/>
                    </a:solidFill>
                  </a:tcPr>
                </a:tc>
                <a:tc>
                  <a:txBody>
                    <a:bodyPr/>
                    <a:lstStyle/>
                    <a:p>
                      <a:r>
                        <a:rPr lang="en-US" dirty="0" smtClean="0"/>
                        <a:t>664.1646 </a:t>
                      </a:r>
                      <a:endParaRPr lang="en-US" dirty="0"/>
                    </a:p>
                  </a:txBody>
                  <a:tcPr>
                    <a:solidFill>
                      <a:schemeClr val="accent6"/>
                    </a:solidFill>
                  </a:tcPr>
                </a:tc>
                <a:tc>
                  <a:txBody>
                    <a:bodyPr/>
                    <a:lstStyle/>
                    <a:p>
                      <a:r>
                        <a:rPr lang="en-US" dirty="0" smtClean="0"/>
                        <a:t>0.1674</a:t>
                      </a:r>
                      <a:endParaRPr lang="en-US" dirty="0"/>
                    </a:p>
                  </a:txBody>
                  <a:tcPr>
                    <a:solidFill>
                      <a:schemeClr val="accent6"/>
                    </a:solidFill>
                  </a:tcPr>
                </a:tc>
                <a:extLst>
                  <a:ext uri="{0D108BD9-81ED-4DB2-BD59-A6C34878D82A}">
                    <a16:rowId xmlns:a16="http://schemas.microsoft.com/office/drawing/2014/main" val="883500650"/>
                  </a:ext>
                </a:extLst>
              </a:tr>
              <a:tr h="370840">
                <a:tc>
                  <a:txBody>
                    <a:bodyPr/>
                    <a:lstStyle/>
                    <a:p>
                      <a:r>
                        <a:rPr lang="en-US" b="0" dirty="0" smtClean="0"/>
                        <a:t>Random Forest</a:t>
                      </a:r>
                      <a:endParaRPr lang="en-US" b="0" dirty="0"/>
                    </a:p>
                  </a:txBody>
                  <a:tcPr>
                    <a:solidFill>
                      <a:schemeClr val="accent6"/>
                    </a:solidFill>
                  </a:tcPr>
                </a:tc>
                <a:tc>
                  <a:txBody>
                    <a:bodyPr/>
                    <a:lstStyle/>
                    <a:p>
                      <a:r>
                        <a:rPr lang="en-US" dirty="0" smtClean="0"/>
                        <a:t>0.4801</a:t>
                      </a:r>
                      <a:endParaRPr lang="en-US" b="1" dirty="0"/>
                    </a:p>
                  </a:txBody>
                  <a:tcPr>
                    <a:solidFill>
                      <a:schemeClr val="accent6"/>
                    </a:solidFill>
                  </a:tcPr>
                </a:tc>
                <a:tc>
                  <a:txBody>
                    <a:bodyPr/>
                    <a:lstStyle/>
                    <a:p>
                      <a:r>
                        <a:rPr lang="en-US" dirty="0" smtClean="0"/>
                        <a:t>443811.2740</a:t>
                      </a:r>
                      <a:endParaRPr lang="en-US" b="1" dirty="0"/>
                    </a:p>
                  </a:txBody>
                  <a:tcPr>
                    <a:solidFill>
                      <a:schemeClr val="accent6"/>
                    </a:solidFill>
                  </a:tcPr>
                </a:tc>
                <a:tc>
                  <a:txBody>
                    <a:bodyPr/>
                    <a:lstStyle/>
                    <a:p>
                      <a:r>
                        <a:rPr lang="en-US" dirty="0" smtClean="0"/>
                        <a:t>666.1916</a:t>
                      </a:r>
                      <a:endParaRPr lang="en-US" b="1" dirty="0"/>
                    </a:p>
                  </a:txBody>
                  <a:tcPr>
                    <a:solidFill>
                      <a:schemeClr val="accent6"/>
                    </a:solidFill>
                  </a:tcPr>
                </a:tc>
                <a:tc>
                  <a:txBody>
                    <a:bodyPr/>
                    <a:lstStyle/>
                    <a:p>
                      <a:r>
                        <a:rPr lang="en-US" dirty="0" smtClean="0"/>
                        <a:t>0.1716</a:t>
                      </a:r>
                      <a:endParaRPr lang="en-US" dirty="0"/>
                    </a:p>
                  </a:txBody>
                  <a:tcPr>
                    <a:solidFill>
                      <a:schemeClr val="accent6"/>
                    </a:solidFill>
                  </a:tcPr>
                </a:tc>
                <a:extLst>
                  <a:ext uri="{0D108BD9-81ED-4DB2-BD59-A6C34878D82A}">
                    <a16:rowId xmlns:a16="http://schemas.microsoft.com/office/drawing/2014/main" val="909355363"/>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100133140"/>
              </p:ext>
            </p:extLst>
          </p:nvPr>
        </p:nvGraphicFramePr>
        <p:xfrm>
          <a:off x="341970" y="125528"/>
          <a:ext cx="8802030" cy="2072640"/>
        </p:xfrm>
        <a:graphic>
          <a:graphicData uri="http://schemas.openxmlformats.org/drawingml/2006/table">
            <a:tbl>
              <a:tblPr firstRow="1" bandRow="1">
                <a:tableStyleId>{3332D64C-8942-42BA-92D0-258D979DEA1F}</a:tableStyleId>
              </a:tblPr>
              <a:tblGrid>
                <a:gridCol w="1760406">
                  <a:extLst>
                    <a:ext uri="{9D8B030D-6E8A-4147-A177-3AD203B41FA5}">
                      <a16:colId xmlns:a16="http://schemas.microsoft.com/office/drawing/2014/main" val="144455786"/>
                    </a:ext>
                  </a:extLst>
                </a:gridCol>
                <a:gridCol w="1760406">
                  <a:extLst>
                    <a:ext uri="{9D8B030D-6E8A-4147-A177-3AD203B41FA5}">
                      <a16:colId xmlns:a16="http://schemas.microsoft.com/office/drawing/2014/main" val="853180554"/>
                    </a:ext>
                  </a:extLst>
                </a:gridCol>
                <a:gridCol w="1760406">
                  <a:extLst>
                    <a:ext uri="{9D8B030D-6E8A-4147-A177-3AD203B41FA5}">
                      <a16:colId xmlns:a16="http://schemas.microsoft.com/office/drawing/2014/main" val="70337288"/>
                    </a:ext>
                  </a:extLst>
                </a:gridCol>
                <a:gridCol w="1760406">
                  <a:extLst>
                    <a:ext uri="{9D8B030D-6E8A-4147-A177-3AD203B41FA5}">
                      <a16:colId xmlns:a16="http://schemas.microsoft.com/office/drawing/2014/main" val="1732834869"/>
                    </a:ext>
                  </a:extLst>
                </a:gridCol>
                <a:gridCol w="1760406">
                  <a:extLst>
                    <a:ext uri="{9D8B030D-6E8A-4147-A177-3AD203B41FA5}">
                      <a16:colId xmlns:a16="http://schemas.microsoft.com/office/drawing/2014/main" val="2949276993"/>
                    </a:ext>
                  </a:extLst>
                </a:gridCol>
              </a:tblGrid>
              <a:tr h="518160">
                <a:tc gridSpan="5">
                  <a:txBody>
                    <a:bodyPr/>
                    <a:lstStyle/>
                    <a:p>
                      <a:endParaRPr lang="en-US" dirty="0" smtClean="0"/>
                    </a:p>
                    <a:p>
                      <a:r>
                        <a:rPr lang="en-US" dirty="0" smtClean="0"/>
                        <a:t>Table 5:</a:t>
                      </a:r>
                      <a:r>
                        <a:rPr lang="en-US" baseline="0" dirty="0" smtClean="0"/>
                        <a:t> Score Comparison for Density One, Train-Val</a:t>
                      </a:r>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3693920"/>
                  </a:ext>
                </a:extLst>
              </a:tr>
              <a:tr h="518110">
                <a:tc>
                  <a:txBody>
                    <a:bodyPr/>
                    <a:lstStyle/>
                    <a:p>
                      <a:r>
                        <a:rPr lang="en-US" dirty="0" smtClean="0"/>
                        <a:t>Model</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R-Squared</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a:t>
                      </a:r>
                      <a:r>
                        <a:rPr lang="en-US" baseline="0" dirty="0" smtClean="0"/>
                        <a:t> Squared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Root Mean Squared</a:t>
                      </a:r>
                      <a:r>
                        <a:rPr lang="en-US" baseline="0" dirty="0" smtClean="0"/>
                        <a:t>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 Absolute Percentage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extLst>
                  <a:ext uri="{0D108BD9-81ED-4DB2-BD59-A6C34878D82A}">
                    <a16:rowId xmlns:a16="http://schemas.microsoft.com/office/drawing/2014/main" val="489281713"/>
                  </a:ext>
                </a:extLst>
              </a:tr>
              <a:tr h="370804">
                <a:tc>
                  <a:txBody>
                    <a:bodyPr/>
                    <a:lstStyle/>
                    <a:p>
                      <a:r>
                        <a:rPr lang="en-US" b="1" dirty="0" err="1" smtClean="0"/>
                        <a:t>XGBoost</a:t>
                      </a:r>
                      <a:endParaRPr lang="en-US" b="1" dirty="0"/>
                    </a:p>
                  </a:txBody>
                  <a:tcPr>
                    <a:solidFill>
                      <a:schemeClr val="accent6"/>
                    </a:solidFill>
                  </a:tcPr>
                </a:tc>
                <a:tc>
                  <a:txBody>
                    <a:bodyPr/>
                    <a:lstStyle/>
                    <a:p>
                      <a:r>
                        <a:rPr lang="en-US" b="1" dirty="0" smtClean="0"/>
                        <a:t>0.5766</a:t>
                      </a:r>
                      <a:r>
                        <a:rPr lang="en-US" dirty="0" smtClean="0"/>
                        <a:t> (</a:t>
                      </a:r>
                      <a:r>
                        <a:rPr lang="en-US" dirty="0" smtClean="0"/>
                        <a:t>0.4747</a:t>
                      </a:r>
                      <a:r>
                        <a:rPr lang="en-US" dirty="0" smtClean="0"/>
                        <a:t>)</a:t>
                      </a:r>
                      <a:endParaRPr lang="en-US" dirty="0"/>
                    </a:p>
                  </a:txBody>
                  <a:tcPr>
                    <a:solidFill>
                      <a:schemeClr val="accent6"/>
                    </a:solidFill>
                  </a:tcPr>
                </a:tc>
                <a:tc>
                  <a:txBody>
                    <a:bodyPr/>
                    <a:lstStyle/>
                    <a:p>
                      <a:r>
                        <a:rPr lang="en-US" b="1" dirty="0" smtClean="0"/>
                        <a:t>349099.7736 </a:t>
                      </a:r>
                      <a:r>
                        <a:rPr lang="en-US" b="0" dirty="0" smtClean="0"/>
                        <a:t>(</a:t>
                      </a:r>
                      <a:r>
                        <a:rPr lang="en-US" dirty="0" smtClean="0"/>
                        <a:t>438598.0321</a:t>
                      </a:r>
                      <a:r>
                        <a:rPr lang="en-US" dirty="0" smtClean="0"/>
                        <a:t>)</a:t>
                      </a:r>
                      <a:endParaRPr lang="en-US" b="1" dirty="0"/>
                    </a:p>
                  </a:txBody>
                  <a:tcPr>
                    <a:solidFill>
                      <a:schemeClr val="accent6"/>
                    </a:solidFill>
                  </a:tcPr>
                </a:tc>
                <a:tc>
                  <a:txBody>
                    <a:bodyPr/>
                    <a:lstStyle/>
                    <a:p>
                      <a:r>
                        <a:rPr lang="en-US" b="1" dirty="0" smtClean="0"/>
                        <a:t>590.8467 </a:t>
                      </a:r>
                      <a:r>
                        <a:rPr lang="en-US" b="0" dirty="0" smtClean="0"/>
                        <a:t>(</a:t>
                      </a:r>
                      <a:r>
                        <a:rPr lang="en-US" dirty="0" smtClean="0"/>
                        <a:t>662.2673</a:t>
                      </a:r>
                      <a:r>
                        <a:rPr lang="en-US" dirty="0" smtClean="0"/>
                        <a:t>)</a:t>
                      </a:r>
                      <a:endParaRPr lang="en-US" b="1" dirty="0"/>
                    </a:p>
                  </a:txBody>
                  <a:tcPr>
                    <a:solidFill>
                      <a:schemeClr val="accent6"/>
                    </a:solidFill>
                  </a:tcPr>
                </a:tc>
                <a:tc>
                  <a:txBody>
                    <a:bodyPr/>
                    <a:lstStyle/>
                    <a:p>
                      <a:r>
                        <a:rPr lang="en-US" b="1" dirty="0" smtClean="0"/>
                        <a:t>0.1566</a:t>
                      </a:r>
                      <a:r>
                        <a:rPr lang="en-US" b="1" dirty="0" smtClean="0"/>
                        <a:t> </a:t>
                      </a:r>
                      <a:r>
                        <a:rPr lang="en-US" b="0" dirty="0" smtClean="0"/>
                        <a:t>(</a:t>
                      </a:r>
                      <a:r>
                        <a:rPr lang="en-US" dirty="0" smtClean="0"/>
                        <a:t>0.1641</a:t>
                      </a:r>
                      <a:r>
                        <a:rPr lang="en-US" dirty="0" smtClean="0"/>
                        <a:t>)</a:t>
                      </a:r>
                      <a:endParaRPr lang="en-US" b="1" dirty="0"/>
                    </a:p>
                  </a:txBody>
                  <a:tcPr>
                    <a:solidFill>
                      <a:schemeClr val="accent6"/>
                    </a:solidFill>
                  </a:tcPr>
                </a:tc>
                <a:extLst>
                  <a:ext uri="{0D108BD9-81ED-4DB2-BD59-A6C34878D82A}">
                    <a16:rowId xmlns:a16="http://schemas.microsoft.com/office/drawing/2014/main" val="883500650"/>
                  </a:ext>
                </a:extLst>
              </a:tr>
              <a:tr h="370804">
                <a:tc>
                  <a:txBody>
                    <a:bodyPr/>
                    <a:lstStyle/>
                    <a:p>
                      <a:r>
                        <a:rPr lang="en-US" b="0" dirty="0" smtClean="0"/>
                        <a:t>Random Forest</a:t>
                      </a:r>
                      <a:endParaRPr lang="en-US" b="0" dirty="0"/>
                    </a:p>
                  </a:txBody>
                  <a:tcPr>
                    <a:solidFill>
                      <a:schemeClr val="accent6"/>
                    </a:solidFill>
                  </a:tcPr>
                </a:tc>
                <a:tc>
                  <a:txBody>
                    <a:bodyPr/>
                    <a:lstStyle/>
                    <a:p>
                      <a:r>
                        <a:rPr lang="en-US" b="1" dirty="0" smtClean="0"/>
                        <a:t>0.5583</a:t>
                      </a:r>
                      <a:r>
                        <a:rPr lang="en-US" u="none" dirty="0" smtClean="0"/>
                        <a:t> (</a:t>
                      </a:r>
                      <a:r>
                        <a:rPr lang="en-US" dirty="0" smtClean="0"/>
                        <a:t>0.4630</a:t>
                      </a:r>
                      <a:r>
                        <a:rPr lang="en-US" dirty="0" smtClean="0"/>
                        <a:t>)</a:t>
                      </a:r>
                      <a:endParaRPr lang="en-US" u="none" dirty="0"/>
                    </a:p>
                  </a:txBody>
                  <a:tcPr>
                    <a:solidFill>
                      <a:schemeClr val="accent6"/>
                    </a:solidFill>
                  </a:tcPr>
                </a:tc>
                <a:tc>
                  <a:txBody>
                    <a:bodyPr/>
                    <a:lstStyle/>
                    <a:p>
                      <a:r>
                        <a:rPr lang="en-US" b="1" dirty="0" smtClean="0"/>
                        <a:t>364216.0566</a:t>
                      </a:r>
                      <a:r>
                        <a:rPr lang="en-US" b="1" dirty="0" smtClean="0"/>
                        <a:t> </a:t>
                      </a:r>
                      <a:r>
                        <a:rPr lang="en-US" u="none" dirty="0" smtClean="0"/>
                        <a:t>(</a:t>
                      </a:r>
                      <a:r>
                        <a:rPr lang="en-US" dirty="0" smtClean="0"/>
                        <a:t>448322.1936</a:t>
                      </a:r>
                      <a:r>
                        <a:rPr lang="en-US" dirty="0" smtClean="0"/>
                        <a:t>)</a:t>
                      </a:r>
                      <a:endParaRPr lang="en-US" b="1" u="none" dirty="0"/>
                    </a:p>
                  </a:txBody>
                  <a:tcPr>
                    <a:solidFill>
                      <a:schemeClr val="accent6"/>
                    </a:solidFill>
                  </a:tcPr>
                </a:tc>
                <a:tc>
                  <a:txBody>
                    <a:bodyPr/>
                    <a:lstStyle/>
                    <a:p>
                      <a:r>
                        <a:rPr lang="en-US" b="1" dirty="0" smtClean="0"/>
                        <a:t>603.5032</a:t>
                      </a:r>
                      <a:r>
                        <a:rPr lang="en-US" b="1" dirty="0" smtClean="0"/>
                        <a:t> </a:t>
                      </a:r>
                      <a:r>
                        <a:rPr lang="en-US" dirty="0" smtClean="0"/>
                        <a:t>(</a:t>
                      </a:r>
                      <a:r>
                        <a:rPr lang="en-US" dirty="0" smtClean="0"/>
                        <a:t>669.5687</a:t>
                      </a:r>
                      <a:r>
                        <a:rPr lang="en-US" dirty="0" smtClean="0"/>
                        <a:t>)</a:t>
                      </a:r>
                      <a:endParaRPr lang="en-US" b="1" u="none" dirty="0"/>
                    </a:p>
                  </a:txBody>
                  <a:tcPr>
                    <a:solidFill>
                      <a:schemeClr val="accent6"/>
                    </a:solidFill>
                  </a:tcPr>
                </a:tc>
                <a:tc>
                  <a:txBody>
                    <a:bodyPr/>
                    <a:lstStyle/>
                    <a:p>
                      <a:r>
                        <a:rPr lang="en-US" b="1" dirty="0" smtClean="0"/>
                        <a:t>0.1628</a:t>
                      </a:r>
                      <a:r>
                        <a:rPr lang="en-US" b="1" u="none" dirty="0" smtClean="0"/>
                        <a:t> </a:t>
                      </a:r>
                      <a:r>
                        <a:rPr lang="en-US" b="0" u="none" dirty="0" smtClean="0"/>
                        <a:t>(</a:t>
                      </a:r>
                      <a:r>
                        <a:rPr lang="en-US" dirty="0" smtClean="0"/>
                        <a:t>0.1690</a:t>
                      </a:r>
                      <a:r>
                        <a:rPr lang="en-US" dirty="0" smtClean="0"/>
                        <a:t>)</a:t>
                      </a:r>
                      <a:endParaRPr lang="en-US" b="1" u="none" dirty="0"/>
                    </a:p>
                  </a:txBody>
                  <a:tcPr>
                    <a:solidFill>
                      <a:schemeClr val="accent6"/>
                    </a:solidFill>
                  </a:tcPr>
                </a:tc>
                <a:extLst>
                  <a:ext uri="{0D108BD9-81ED-4DB2-BD59-A6C34878D82A}">
                    <a16:rowId xmlns:a16="http://schemas.microsoft.com/office/drawing/2014/main" val="4041454763"/>
                  </a:ext>
                </a:extLst>
              </a:tr>
            </a:tbl>
          </a:graphicData>
        </a:graphic>
      </p:graphicFrame>
    </p:spTree>
    <p:extLst>
      <p:ext uri="{BB962C8B-B14F-4D97-AF65-F5344CB8AC3E}">
        <p14:creationId xmlns:p14="http://schemas.microsoft.com/office/powerpoint/2010/main" val="814072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03706196"/>
              </p:ext>
            </p:extLst>
          </p:nvPr>
        </p:nvGraphicFramePr>
        <p:xfrm>
          <a:off x="341970" y="125528"/>
          <a:ext cx="8460060" cy="2148732"/>
        </p:xfrm>
        <a:graphic>
          <a:graphicData uri="http://schemas.openxmlformats.org/drawingml/2006/table">
            <a:tbl>
              <a:tblPr firstRow="1" bandRow="1">
                <a:tableStyleId>{3332D64C-8942-42BA-92D0-258D979DEA1F}</a:tableStyleId>
              </a:tblPr>
              <a:tblGrid>
                <a:gridCol w="1692012">
                  <a:extLst>
                    <a:ext uri="{9D8B030D-6E8A-4147-A177-3AD203B41FA5}">
                      <a16:colId xmlns:a16="http://schemas.microsoft.com/office/drawing/2014/main" val="144455786"/>
                    </a:ext>
                  </a:extLst>
                </a:gridCol>
                <a:gridCol w="1692012">
                  <a:extLst>
                    <a:ext uri="{9D8B030D-6E8A-4147-A177-3AD203B41FA5}">
                      <a16:colId xmlns:a16="http://schemas.microsoft.com/office/drawing/2014/main" val="853180554"/>
                    </a:ext>
                  </a:extLst>
                </a:gridCol>
                <a:gridCol w="1692012">
                  <a:extLst>
                    <a:ext uri="{9D8B030D-6E8A-4147-A177-3AD203B41FA5}">
                      <a16:colId xmlns:a16="http://schemas.microsoft.com/office/drawing/2014/main" val="70337288"/>
                    </a:ext>
                  </a:extLst>
                </a:gridCol>
                <a:gridCol w="1692012">
                  <a:extLst>
                    <a:ext uri="{9D8B030D-6E8A-4147-A177-3AD203B41FA5}">
                      <a16:colId xmlns:a16="http://schemas.microsoft.com/office/drawing/2014/main" val="1732834869"/>
                    </a:ext>
                  </a:extLst>
                </a:gridCol>
                <a:gridCol w="1692012">
                  <a:extLst>
                    <a:ext uri="{9D8B030D-6E8A-4147-A177-3AD203B41FA5}">
                      <a16:colId xmlns:a16="http://schemas.microsoft.com/office/drawing/2014/main" val="2949276993"/>
                    </a:ext>
                  </a:extLst>
                </a:gridCol>
              </a:tblGrid>
              <a:tr h="518160">
                <a:tc gridSpan="5">
                  <a:txBody>
                    <a:bodyPr/>
                    <a:lstStyle/>
                    <a:p>
                      <a:endParaRPr lang="en-US" dirty="0" smtClean="0"/>
                    </a:p>
                    <a:p>
                      <a:r>
                        <a:rPr lang="en-US" dirty="0" smtClean="0"/>
                        <a:t>Table 7:</a:t>
                      </a:r>
                      <a:r>
                        <a:rPr lang="en-US" baseline="0" dirty="0" smtClean="0"/>
                        <a:t> Score Comparison for Density One, Train-Val (MLR, Log)</a:t>
                      </a:r>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3693920"/>
                  </a:ext>
                </a:extLst>
              </a:tr>
              <a:tr h="518110">
                <a:tc>
                  <a:txBody>
                    <a:bodyPr/>
                    <a:lstStyle/>
                    <a:p>
                      <a:r>
                        <a:rPr lang="en-US" dirty="0" smtClean="0"/>
                        <a:t>Model</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R-Squared</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a:t>
                      </a:r>
                      <a:r>
                        <a:rPr lang="en-US" baseline="0" dirty="0" smtClean="0"/>
                        <a:t> Squared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Root Mean Squared</a:t>
                      </a:r>
                      <a:r>
                        <a:rPr lang="en-US" baseline="0" dirty="0" smtClean="0"/>
                        <a:t>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 Absolute Percentage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extLst>
                  <a:ext uri="{0D108BD9-81ED-4DB2-BD59-A6C34878D82A}">
                    <a16:rowId xmlns:a16="http://schemas.microsoft.com/office/drawing/2014/main" val="489281713"/>
                  </a:ext>
                </a:extLst>
              </a:tr>
              <a:tr h="370804">
                <a:tc>
                  <a:txBody>
                    <a:bodyPr/>
                    <a:lstStyle/>
                    <a:p>
                      <a:r>
                        <a:rPr lang="en-US" dirty="0" smtClean="0"/>
                        <a:t>MLR</a:t>
                      </a:r>
                      <a:endParaRPr lang="en-US" dirty="0"/>
                    </a:p>
                  </a:txBody>
                  <a:tcPr>
                    <a:solidFill>
                      <a:schemeClr val="accent6"/>
                    </a:solidFill>
                  </a:tcPr>
                </a:tc>
                <a:tc>
                  <a:txBody>
                    <a:bodyPr/>
                    <a:lstStyle/>
                    <a:p>
                      <a:r>
                        <a:rPr lang="en-US" dirty="0" smtClean="0"/>
                        <a:t>0.3928 (</a:t>
                      </a:r>
                      <a:r>
                        <a:rPr lang="en-US" b="1" dirty="0" smtClean="0"/>
                        <a:t>0.3970</a:t>
                      </a:r>
                      <a:r>
                        <a:rPr lang="en-US" dirty="0" smtClean="0"/>
                        <a:t>)</a:t>
                      </a:r>
                      <a:endParaRPr lang="en-US" dirty="0"/>
                    </a:p>
                  </a:txBody>
                  <a:tcPr>
                    <a:solidFill>
                      <a:schemeClr val="accent6"/>
                    </a:solidFill>
                  </a:tcPr>
                </a:tc>
                <a:tc>
                  <a:txBody>
                    <a:bodyPr/>
                    <a:lstStyle/>
                    <a:p>
                      <a:r>
                        <a:rPr lang="en-US" dirty="0" smtClean="0"/>
                        <a:t>0.0662 </a:t>
                      </a:r>
                      <a:r>
                        <a:rPr lang="en-US" b="0" dirty="0" smtClean="0"/>
                        <a:t>(</a:t>
                      </a:r>
                      <a:r>
                        <a:rPr lang="en-US" b="1" dirty="0" smtClean="0"/>
                        <a:t>0.0659</a:t>
                      </a:r>
                      <a:r>
                        <a:rPr lang="en-US" dirty="0" smtClean="0"/>
                        <a:t>)</a:t>
                      </a:r>
                      <a:endParaRPr lang="en-US" b="1" dirty="0"/>
                    </a:p>
                  </a:txBody>
                  <a:tcPr>
                    <a:solidFill>
                      <a:schemeClr val="accent6"/>
                    </a:solidFill>
                  </a:tcPr>
                </a:tc>
                <a:tc>
                  <a:txBody>
                    <a:bodyPr/>
                    <a:lstStyle/>
                    <a:p>
                      <a:r>
                        <a:rPr lang="en-US" dirty="0" smtClean="0"/>
                        <a:t>0.2574 </a:t>
                      </a:r>
                      <a:r>
                        <a:rPr lang="en-US" b="0" dirty="0" smtClean="0"/>
                        <a:t>(</a:t>
                      </a:r>
                      <a:r>
                        <a:rPr lang="en-US" b="1" dirty="0" smtClean="0"/>
                        <a:t>0.2567</a:t>
                      </a:r>
                      <a:r>
                        <a:rPr lang="en-US" dirty="0" smtClean="0"/>
                        <a:t>)</a:t>
                      </a:r>
                      <a:endParaRPr lang="en-US" b="1" dirty="0"/>
                    </a:p>
                  </a:txBody>
                  <a:tcPr>
                    <a:solidFill>
                      <a:schemeClr val="accent6"/>
                    </a:solidFill>
                  </a:tcPr>
                </a:tc>
                <a:tc>
                  <a:txBody>
                    <a:bodyPr/>
                    <a:lstStyle/>
                    <a:p>
                      <a:r>
                        <a:rPr lang="en-US" dirty="0" smtClean="0"/>
                        <a:t>2.3013</a:t>
                      </a:r>
                      <a:r>
                        <a:rPr lang="en-US" b="1" dirty="0" smtClean="0"/>
                        <a:t> </a:t>
                      </a:r>
                      <a:r>
                        <a:rPr lang="en-US" b="0" dirty="0" smtClean="0"/>
                        <a:t>(</a:t>
                      </a:r>
                      <a:r>
                        <a:rPr lang="en-US" b="1" dirty="0" smtClean="0"/>
                        <a:t>2.2724</a:t>
                      </a:r>
                      <a:r>
                        <a:rPr lang="en-US" dirty="0" smtClean="0"/>
                        <a:t>)</a:t>
                      </a:r>
                      <a:endParaRPr lang="en-US" b="1" dirty="0"/>
                    </a:p>
                  </a:txBody>
                  <a:tcPr>
                    <a:solidFill>
                      <a:schemeClr val="accent6"/>
                    </a:solidFill>
                  </a:tcPr>
                </a:tc>
                <a:extLst>
                  <a:ext uri="{0D108BD9-81ED-4DB2-BD59-A6C34878D82A}">
                    <a16:rowId xmlns:a16="http://schemas.microsoft.com/office/drawing/2014/main" val="883500650"/>
                  </a:ext>
                </a:extLst>
              </a:tr>
              <a:tr h="370804">
                <a:tc>
                  <a:txBody>
                    <a:bodyPr/>
                    <a:lstStyle/>
                    <a:p>
                      <a:r>
                        <a:rPr lang="en-US" b="1" dirty="0" smtClean="0"/>
                        <a:t>Ridge (?)</a:t>
                      </a:r>
                      <a:endParaRPr lang="en-US" b="1" dirty="0"/>
                    </a:p>
                  </a:txBody>
                  <a:tcPr>
                    <a:solidFill>
                      <a:schemeClr val="accent6"/>
                    </a:solidFill>
                  </a:tcPr>
                </a:tc>
                <a:tc>
                  <a:txBody>
                    <a:bodyPr/>
                    <a:lstStyle/>
                    <a:p>
                      <a:r>
                        <a:rPr lang="en-US" b="0" dirty="0" smtClean="0"/>
                        <a:t>0.3927</a:t>
                      </a:r>
                      <a:r>
                        <a:rPr lang="en-US" u="none" dirty="0" smtClean="0"/>
                        <a:t> (</a:t>
                      </a:r>
                      <a:r>
                        <a:rPr lang="en-US" b="1" dirty="0" smtClean="0"/>
                        <a:t>0.3969</a:t>
                      </a:r>
                      <a:r>
                        <a:rPr lang="en-US" dirty="0" smtClean="0"/>
                        <a:t>)</a:t>
                      </a:r>
                      <a:endParaRPr lang="en-US" u="none" dirty="0"/>
                    </a:p>
                  </a:txBody>
                  <a:tcPr>
                    <a:solidFill>
                      <a:schemeClr val="accent6"/>
                    </a:solidFill>
                  </a:tcPr>
                </a:tc>
                <a:tc>
                  <a:txBody>
                    <a:bodyPr/>
                    <a:lstStyle/>
                    <a:p>
                      <a:r>
                        <a:rPr lang="en-US" dirty="0" smtClean="0"/>
                        <a:t>0.0663 </a:t>
                      </a:r>
                      <a:r>
                        <a:rPr lang="en-US" u="none" dirty="0" smtClean="0"/>
                        <a:t>(</a:t>
                      </a:r>
                      <a:r>
                        <a:rPr lang="en-US" b="1" dirty="0" smtClean="0"/>
                        <a:t>0.0659</a:t>
                      </a:r>
                      <a:r>
                        <a:rPr lang="en-US" dirty="0" smtClean="0"/>
                        <a:t>)</a:t>
                      </a:r>
                      <a:endParaRPr lang="en-US" b="1" u="none" dirty="0"/>
                    </a:p>
                  </a:txBody>
                  <a:tcPr>
                    <a:solidFill>
                      <a:schemeClr val="accent6"/>
                    </a:solidFill>
                  </a:tcPr>
                </a:tc>
                <a:tc>
                  <a:txBody>
                    <a:bodyPr/>
                    <a:lstStyle/>
                    <a:p>
                      <a:r>
                        <a:rPr lang="en-US" dirty="0" smtClean="0"/>
                        <a:t>0.2574 (</a:t>
                      </a:r>
                      <a:r>
                        <a:rPr lang="en-US" b="1" dirty="0" smtClean="0"/>
                        <a:t>0.2568</a:t>
                      </a:r>
                      <a:r>
                        <a:rPr lang="en-US" dirty="0" smtClean="0"/>
                        <a:t>)</a:t>
                      </a:r>
                      <a:endParaRPr lang="en-US" b="1" u="none" dirty="0"/>
                    </a:p>
                  </a:txBody>
                  <a:tcPr>
                    <a:solidFill>
                      <a:schemeClr val="accent6"/>
                    </a:solidFill>
                  </a:tcPr>
                </a:tc>
                <a:tc>
                  <a:txBody>
                    <a:bodyPr/>
                    <a:lstStyle/>
                    <a:p>
                      <a:r>
                        <a:rPr lang="en-US" dirty="0" smtClean="0"/>
                        <a:t>0.0230</a:t>
                      </a:r>
                      <a:r>
                        <a:rPr lang="en-US" b="1" u="none" dirty="0" smtClean="0"/>
                        <a:t> </a:t>
                      </a:r>
                      <a:r>
                        <a:rPr lang="en-US" b="0" u="none" dirty="0" smtClean="0"/>
                        <a:t>(</a:t>
                      </a:r>
                      <a:r>
                        <a:rPr lang="en-US" b="1" dirty="0" smtClean="0"/>
                        <a:t>0.0227</a:t>
                      </a:r>
                      <a:r>
                        <a:rPr lang="en-US" dirty="0" smtClean="0"/>
                        <a:t>)</a:t>
                      </a:r>
                      <a:endParaRPr lang="en-US" b="1" u="none" dirty="0"/>
                    </a:p>
                  </a:txBody>
                  <a:tcPr>
                    <a:solidFill>
                      <a:schemeClr val="accent6"/>
                    </a:solidFill>
                  </a:tcPr>
                </a:tc>
                <a:extLst>
                  <a:ext uri="{0D108BD9-81ED-4DB2-BD59-A6C34878D82A}">
                    <a16:rowId xmlns:a16="http://schemas.microsoft.com/office/drawing/2014/main" val="4041454763"/>
                  </a:ext>
                </a:extLst>
              </a:tr>
              <a:tr h="370804">
                <a:tc>
                  <a:txBody>
                    <a:bodyPr/>
                    <a:lstStyle/>
                    <a:p>
                      <a:r>
                        <a:rPr lang="en-US" b="0" dirty="0" smtClean="0"/>
                        <a:t>Lasso</a:t>
                      </a:r>
                      <a:endParaRPr lang="en-US" b="0" dirty="0"/>
                    </a:p>
                  </a:txBody>
                  <a:tcPr>
                    <a:solidFill>
                      <a:schemeClr val="accent6"/>
                    </a:solidFill>
                  </a:tcPr>
                </a:tc>
                <a:tc>
                  <a:txBody>
                    <a:bodyPr/>
                    <a:lstStyle/>
                    <a:p>
                      <a:r>
                        <a:rPr lang="en-US" u="none" dirty="0" smtClean="0"/>
                        <a:t>0</a:t>
                      </a:r>
                      <a:endParaRPr lang="en-US" u="none" dirty="0"/>
                    </a:p>
                  </a:txBody>
                  <a:tcPr>
                    <a:solidFill>
                      <a:schemeClr val="accent6"/>
                    </a:solidFill>
                  </a:tcPr>
                </a:tc>
                <a:tc>
                  <a:txBody>
                    <a:bodyPr/>
                    <a:lstStyle/>
                    <a:p>
                      <a:r>
                        <a:rPr lang="en-US" b="1" dirty="0" smtClean="0"/>
                        <a:t>0.1091</a:t>
                      </a:r>
                      <a:r>
                        <a:rPr lang="en-US" dirty="0" smtClean="0"/>
                        <a:t> (0.1093)</a:t>
                      </a:r>
                      <a:endParaRPr lang="en-US" b="1" u="none" dirty="0"/>
                    </a:p>
                  </a:txBody>
                  <a:tcPr>
                    <a:solidFill>
                      <a:schemeClr val="accent6"/>
                    </a:solidFill>
                  </a:tcPr>
                </a:tc>
                <a:tc>
                  <a:txBody>
                    <a:bodyPr/>
                    <a:lstStyle/>
                    <a:p>
                      <a:r>
                        <a:rPr lang="en-US" b="1" dirty="0" smtClean="0"/>
                        <a:t>0.3303</a:t>
                      </a:r>
                      <a:r>
                        <a:rPr lang="en-US" dirty="0" smtClean="0"/>
                        <a:t> (0.0310)</a:t>
                      </a:r>
                      <a:endParaRPr lang="en-US" b="1" u="none" dirty="0"/>
                    </a:p>
                  </a:txBody>
                  <a:tcPr>
                    <a:solidFill>
                      <a:schemeClr val="accent6"/>
                    </a:solidFill>
                  </a:tcPr>
                </a:tc>
                <a:tc>
                  <a:txBody>
                    <a:bodyPr/>
                    <a:lstStyle/>
                    <a:p>
                      <a:r>
                        <a:rPr lang="en-US" dirty="0" smtClean="0"/>
                        <a:t>0.0309 (</a:t>
                      </a:r>
                      <a:r>
                        <a:rPr lang="en-US" b="1" dirty="0" smtClean="0"/>
                        <a:t>0.3306</a:t>
                      </a:r>
                      <a:r>
                        <a:rPr lang="en-US" dirty="0" smtClean="0"/>
                        <a:t>)</a:t>
                      </a:r>
                      <a:endParaRPr lang="en-US" b="1" u="none" dirty="0"/>
                    </a:p>
                  </a:txBody>
                  <a:tcPr>
                    <a:solidFill>
                      <a:schemeClr val="accent6"/>
                    </a:solidFill>
                  </a:tcPr>
                </a:tc>
                <a:extLst>
                  <a:ext uri="{0D108BD9-81ED-4DB2-BD59-A6C34878D82A}">
                    <a16:rowId xmlns:a16="http://schemas.microsoft.com/office/drawing/2014/main" val="1356645655"/>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05587219"/>
              </p:ext>
            </p:extLst>
          </p:nvPr>
        </p:nvGraphicFramePr>
        <p:xfrm>
          <a:off x="341970" y="2274260"/>
          <a:ext cx="8460060" cy="2148732"/>
        </p:xfrm>
        <a:graphic>
          <a:graphicData uri="http://schemas.openxmlformats.org/drawingml/2006/table">
            <a:tbl>
              <a:tblPr firstRow="1" bandRow="1">
                <a:tableStyleId>{3332D64C-8942-42BA-92D0-258D979DEA1F}</a:tableStyleId>
              </a:tblPr>
              <a:tblGrid>
                <a:gridCol w="1692012">
                  <a:extLst>
                    <a:ext uri="{9D8B030D-6E8A-4147-A177-3AD203B41FA5}">
                      <a16:colId xmlns:a16="http://schemas.microsoft.com/office/drawing/2014/main" val="144455786"/>
                    </a:ext>
                  </a:extLst>
                </a:gridCol>
                <a:gridCol w="1692012">
                  <a:extLst>
                    <a:ext uri="{9D8B030D-6E8A-4147-A177-3AD203B41FA5}">
                      <a16:colId xmlns:a16="http://schemas.microsoft.com/office/drawing/2014/main" val="853180554"/>
                    </a:ext>
                  </a:extLst>
                </a:gridCol>
                <a:gridCol w="1692012">
                  <a:extLst>
                    <a:ext uri="{9D8B030D-6E8A-4147-A177-3AD203B41FA5}">
                      <a16:colId xmlns:a16="http://schemas.microsoft.com/office/drawing/2014/main" val="70337288"/>
                    </a:ext>
                  </a:extLst>
                </a:gridCol>
                <a:gridCol w="1692012">
                  <a:extLst>
                    <a:ext uri="{9D8B030D-6E8A-4147-A177-3AD203B41FA5}">
                      <a16:colId xmlns:a16="http://schemas.microsoft.com/office/drawing/2014/main" val="1732834869"/>
                    </a:ext>
                  </a:extLst>
                </a:gridCol>
                <a:gridCol w="1692012">
                  <a:extLst>
                    <a:ext uri="{9D8B030D-6E8A-4147-A177-3AD203B41FA5}">
                      <a16:colId xmlns:a16="http://schemas.microsoft.com/office/drawing/2014/main" val="2949276993"/>
                    </a:ext>
                  </a:extLst>
                </a:gridCol>
              </a:tblGrid>
              <a:tr h="518160">
                <a:tc gridSpan="5">
                  <a:txBody>
                    <a:bodyPr/>
                    <a:lstStyle/>
                    <a:p>
                      <a:endParaRPr lang="en-US" dirty="0" smtClean="0"/>
                    </a:p>
                    <a:p>
                      <a:r>
                        <a:rPr lang="en-US" dirty="0" smtClean="0"/>
                        <a:t>Table 8:</a:t>
                      </a:r>
                      <a:r>
                        <a:rPr lang="en-US" baseline="0" dirty="0" smtClean="0"/>
                        <a:t> Score Comparison for Density One, Test (MLR, Log)</a:t>
                      </a:r>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3693920"/>
                  </a:ext>
                </a:extLst>
              </a:tr>
              <a:tr h="518110">
                <a:tc>
                  <a:txBody>
                    <a:bodyPr/>
                    <a:lstStyle/>
                    <a:p>
                      <a:r>
                        <a:rPr lang="en-US" dirty="0" smtClean="0"/>
                        <a:t>Model</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R-Squared</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a:t>
                      </a:r>
                      <a:r>
                        <a:rPr lang="en-US" baseline="0" dirty="0" smtClean="0"/>
                        <a:t> Squared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Root Mean Squared</a:t>
                      </a:r>
                      <a:r>
                        <a:rPr lang="en-US" baseline="0" dirty="0" smtClean="0"/>
                        <a:t>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 Absolute Percentage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extLst>
                  <a:ext uri="{0D108BD9-81ED-4DB2-BD59-A6C34878D82A}">
                    <a16:rowId xmlns:a16="http://schemas.microsoft.com/office/drawing/2014/main" val="489281713"/>
                  </a:ext>
                </a:extLst>
              </a:tr>
              <a:tr h="370804">
                <a:tc>
                  <a:txBody>
                    <a:bodyPr/>
                    <a:lstStyle/>
                    <a:p>
                      <a:r>
                        <a:rPr lang="en-US" dirty="0" smtClean="0"/>
                        <a:t>MLR</a:t>
                      </a:r>
                      <a:endParaRPr lang="en-US" dirty="0"/>
                    </a:p>
                  </a:txBody>
                  <a:tcPr>
                    <a:solidFill>
                      <a:schemeClr val="accent6"/>
                    </a:solidFill>
                  </a:tcPr>
                </a:tc>
                <a:tc>
                  <a:txBody>
                    <a:bodyPr/>
                    <a:lstStyle/>
                    <a:p>
                      <a:r>
                        <a:rPr lang="en-US" dirty="0" smtClean="0"/>
                        <a:t>0.3174</a:t>
                      </a:r>
                      <a:endParaRPr lang="en-US" dirty="0"/>
                    </a:p>
                  </a:txBody>
                  <a:tcPr>
                    <a:solidFill>
                      <a:schemeClr val="accent6"/>
                    </a:solidFill>
                  </a:tcPr>
                </a:tc>
                <a:tc>
                  <a:txBody>
                    <a:bodyPr/>
                    <a:lstStyle/>
                    <a:p>
                      <a:r>
                        <a:rPr lang="en-US" dirty="0" smtClean="0"/>
                        <a:t>0.0768</a:t>
                      </a:r>
                      <a:endParaRPr lang="en-US" b="1" dirty="0"/>
                    </a:p>
                  </a:txBody>
                  <a:tcPr>
                    <a:solidFill>
                      <a:schemeClr val="accent6"/>
                    </a:solidFill>
                  </a:tcPr>
                </a:tc>
                <a:tc>
                  <a:txBody>
                    <a:bodyPr/>
                    <a:lstStyle/>
                    <a:p>
                      <a:r>
                        <a:rPr lang="en-US" dirty="0" smtClean="0"/>
                        <a:t>0.2772</a:t>
                      </a:r>
                      <a:endParaRPr lang="en-US" b="1" dirty="0"/>
                    </a:p>
                  </a:txBody>
                  <a:tcPr>
                    <a:solidFill>
                      <a:schemeClr val="accent6"/>
                    </a:solidFill>
                  </a:tcPr>
                </a:tc>
                <a:tc>
                  <a:txBody>
                    <a:bodyPr/>
                    <a:lstStyle/>
                    <a:p>
                      <a:r>
                        <a:rPr lang="en-US" dirty="0" smtClean="0"/>
                        <a:t>2.3268</a:t>
                      </a:r>
                      <a:endParaRPr lang="en-US" b="1" dirty="0"/>
                    </a:p>
                  </a:txBody>
                  <a:tcPr>
                    <a:solidFill>
                      <a:schemeClr val="accent6"/>
                    </a:solidFill>
                  </a:tcPr>
                </a:tc>
                <a:extLst>
                  <a:ext uri="{0D108BD9-81ED-4DB2-BD59-A6C34878D82A}">
                    <a16:rowId xmlns:a16="http://schemas.microsoft.com/office/drawing/2014/main" val="883500650"/>
                  </a:ext>
                </a:extLst>
              </a:tr>
              <a:tr h="370804">
                <a:tc>
                  <a:txBody>
                    <a:bodyPr/>
                    <a:lstStyle/>
                    <a:p>
                      <a:r>
                        <a:rPr lang="en-US" b="1" dirty="0" smtClean="0"/>
                        <a:t>Ridge</a:t>
                      </a:r>
                      <a:endParaRPr lang="en-US" b="1" dirty="0"/>
                    </a:p>
                  </a:txBody>
                  <a:tcPr>
                    <a:solidFill>
                      <a:schemeClr val="accent6"/>
                    </a:solidFill>
                  </a:tcPr>
                </a:tc>
                <a:tc>
                  <a:txBody>
                    <a:bodyPr/>
                    <a:lstStyle/>
                    <a:p>
                      <a:r>
                        <a:rPr lang="en-US" dirty="0" smtClean="0"/>
                        <a:t>0.3178</a:t>
                      </a:r>
                      <a:endParaRPr lang="en-US" u="none" dirty="0"/>
                    </a:p>
                  </a:txBody>
                  <a:tcPr>
                    <a:solidFill>
                      <a:schemeClr val="accent6"/>
                    </a:solidFill>
                  </a:tcPr>
                </a:tc>
                <a:tc>
                  <a:txBody>
                    <a:bodyPr/>
                    <a:lstStyle/>
                    <a:p>
                      <a:r>
                        <a:rPr lang="en-US" dirty="0" smtClean="0"/>
                        <a:t>0.0768</a:t>
                      </a:r>
                      <a:endParaRPr lang="en-US" b="1" u="none" dirty="0"/>
                    </a:p>
                  </a:txBody>
                  <a:tcPr>
                    <a:solidFill>
                      <a:schemeClr val="accent6"/>
                    </a:solidFill>
                  </a:tcPr>
                </a:tc>
                <a:tc>
                  <a:txBody>
                    <a:bodyPr/>
                    <a:lstStyle/>
                    <a:p>
                      <a:r>
                        <a:rPr lang="en-US" dirty="0" smtClean="0"/>
                        <a:t>0.2771</a:t>
                      </a:r>
                      <a:endParaRPr lang="en-US" b="1" u="none" dirty="0"/>
                    </a:p>
                  </a:txBody>
                  <a:tcPr>
                    <a:solidFill>
                      <a:schemeClr val="accent6"/>
                    </a:solidFill>
                  </a:tcPr>
                </a:tc>
                <a:tc>
                  <a:txBody>
                    <a:bodyPr/>
                    <a:lstStyle/>
                    <a:p>
                      <a:r>
                        <a:rPr lang="en-US" dirty="0" smtClean="0"/>
                        <a:t>0.0233</a:t>
                      </a:r>
                      <a:endParaRPr lang="en-US" b="1" u="none" dirty="0"/>
                    </a:p>
                  </a:txBody>
                  <a:tcPr>
                    <a:solidFill>
                      <a:schemeClr val="accent6"/>
                    </a:solidFill>
                  </a:tcPr>
                </a:tc>
                <a:extLst>
                  <a:ext uri="{0D108BD9-81ED-4DB2-BD59-A6C34878D82A}">
                    <a16:rowId xmlns:a16="http://schemas.microsoft.com/office/drawing/2014/main" val="4041454763"/>
                  </a:ext>
                </a:extLst>
              </a:tr>
              <a:tr h="370804">
                <a:tc>
                  <a:txBody>
                    <a:bodyPr/>
                    <a:lstStyle/>
                    <a:p>
                      <a:r>
                        <a:rPr lang="en-US" b="0" dirty="0" smtClean="0"/>
                        <a:t>Lasso</a:t>
                      </a:r>
                      <a:endParaRPr lang="en-US" b="0" dirty="0"/>
                    </a:p>
                  </a:txBody>
                  <a:tcPr>
                    <a:solidFill>
                      <a:schemeClr val="accent6"/>
                    </a:solidFill>
                  </a:tcPr>
                </a:tc>
                <a:tc>
                  <a:txBody>
                    <a:bodyPr/>
                    <a:lstStyle/>
                    <a:p>
                      <a:r>
                        <a:rPr lang="en-US" dirty="0" smtClean="0"/>
                        <a:t>-0.0001</a:t>
                      </a:r>
                      <a:endParaRPr lang="en-US" u="none" dirty="0"/>
                    </a:p>
                  </a:txBody>
                  <a:tcPr>
                    <a:solidFill>
                      <a:schemeClr val="accent6"/>
                    </a:solidFill>
                  </a:tcPr>
                </a:tc>
                <a:tc>
                  <a:txBody>
                    <a:bodyPr/>
                    <a:lstStyle/>
                    <a:p>
                      <a:r>
                        <a:rPr lang="en-US" dirty="0" smtClean="0"/>
                        <a:t>0.1126</a:t>
                      </a:r>
                      <a:endParaRPr lang="en-US" b="1" u="none" dirty="0"/>
                    </a:p>
                  </a:txBody>
                  <a:tcPr>
                    <a:solidFill>
                      <a:schemeClr val="accent6"/>
                    </a:solidFill>
                  </a:tcPr>
                </a:tc>
                <a:tc>
                  <a:txBody>
                    <a:bodyPr/>
                    <a:lstStyle/>
                    <a:p>
                      <a:r>
                        <a:rPr lang="en-US" dirty="0" smtClean="0"/>
                        <a:t>0.0313</a:t>
                      </a:r>
                      <a:endParaRPr lang="en-US" b="1" u="none" dirty="0"/>
                    </a:p>
                  </a:txBody>
                  <a:tcPr>
                    <a:solidFill>
                      <a:schemeClr val="accent6"/>
                    </a:solidFill>
                  </a:tcPr>
                </a:tc>
                <a:tc>
                  <a:txBody>
                    <a:bodyPr/>
                    <a:lstStyle/>
                    <a:p>
                      <a:r>
                        <a:rPr lang="en-US" dirty="0" smtClean="0"/>
                        <a:t>0.3355</a:t>
                      </a:r>
                      <a:endParaRPr lang="en-US" b="1" u="none" dirty="0"/>
                    </a:p>
                  </a:txBody>
                  <a:tcPr>
                    <a:solidFill>
                      <a:schemeClr val="accent6"/>
                    </a:solidFill>
                  </a:tcPr>
                </a:tc>
                <a:extLst>
                  <a:ext uri="{0D108BD9-81ED-4DB2-BD59-A6C34878D82A}">
                    <a16:rowId xmlns:a16="http://schemas.microsoft.com/office/drawing/2014/main" val="3342755773"/>
                  </a:ext>
                </a:extLst>
              </a:tr>
            </a:tbl>
          </a:graphicData>
        </a:graphic>
      </p:graphicFrame>
    </p:spTree>
    <p:extLst>
      <p:ext uri="{BB962C8B-B14F-4D97-AF65-F5344CB8AC3E}">
        <p14:creationId xmlns:p14="http://schemas.microsoft.com/office/powerpoint/2010/main" val="65383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6263259"/>
              </p:ext>
            </p:extLst>
          </p:nvPr>
        </p:nvGraphicFramePr>
        <p:xfrm>
          <a:off x="341970" y="125528"/>
          <a:ext cx="8802030" cy="2072640"/>
        </p:xfrm>
        <a:graphic>
          <a:graphicData uri="http://schemas.openxmlformats.org/drawingml/2006/table">
            <a:tbl>
              <a:tblPr firstRow="1" bandRow="1">
                <a:tableStyleId>{3332D64C-8942-42BA-92D0-258D979DEA1F}</a:tableStyleId>
              </a:tblPr>
              <a:tblGrid>
                <a:gridCol w="1760406">
                  <a:extLst>
                    <a:ext uri="{9D8B030D-6E8A-4147-A177-3AD203B41FA5}">
                      <a16:colId xmlns:a16="http://schemas.microsoft.com/office/drawing/2014/main" val="144455786"/>
                    </a:ext>
                  </a:extLst>
                </a:gridCol>
                <a:gridCol w="1760406">
                  <a:extLst>
                    <a:ext uri="{9D8B030D-6E8A-4147-A177-3AD203B41FA5}">
                      <a16:colId xmlns:a16="http://schemas.microsoft.com/office/drawing/2014/main" val="853180554"/>
                    </a:ext>
                  </a:extLst>
                </a:gridCol>
                <a:gridCol w="1760406">
                  <a:extLst>
                    <a:ext uri="{9D8B030D-6E8A-4147-A177-3AD203B41FA5}">
                      <a16:colId xmlns:a16="http://schemas.microsoft.com/office/drawing/2014/main" val="70337288"/>
                    </a:ext>
                  </a:extLst>
                </a:gridCol>
                <a:gridCol w="1760406">
                  <a:extLst>
                    <a:ext uri="{9D8B030D-6E8A-4147-A177-3AD203B41FA5}">
                      <a16:colId xmlns:a16="http://schemas.microsoft.com/office/drawing/2014/main" val="1732834869"/>
                    </a:ext>
                  </a:extLst>
                </a:gridCol>
                <a:gridCol w="1760406">
                  <a:extLst>
                    <a:ext uri="{9D8B030D-6E8A-4147-A177-3AD203B41FA5}">
                      <a16:colId xmlns:a16="http://schemas.microsoft.com/office/drawing/2014/main" val="2949276993"/>
                    </a:ext>
                  </a:extLst>
                </a:gridCol>
              </a:tblGrid>
              <a:tr h="518160">
                <a:tc gridSpan="5">
                  <a:txBody>
                    <a:bodyPr/>
                    <a:lstStyle/>
                    <a:p>
                      <a:endParaRPr lang="en-US" dirty="0" smtClean="0"/>
                    </a:p>
                    <a:p>
                      <a:r>
                        <a:rPr lang="en-US" dirty="0" smtClean="0"/>
                        <a:t>Table 9:</a:t>
                      </a:r>
                      <a:r>
                        <a:rPr lang="en-US" baseline="0" dirty="0" smtClean="0"/>
                        <a:t> Score Comparison for Density Three, Train-Val</a:t>
                      </a:r>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3693920"/>
                  </a:ext>
                </a:extLst>
              </a:tr>
              <a:tr h="518110">
                <a:tc>
                  <a:txBody>
                    <a:bodyPr/>
                    <a:lstStyle/>
                    <a:p>
                      <a:r>
                        <a:rPr lang="en-US" dirty="0" smtClean="0"/>
                        <a:t>Model</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R-Squared</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a:t>
                      </a:r>
                      <a:r>
                        <a:rPr lang="en-US" baseline="0" dirty="0" smtClean="0"/>
                        <a:t> Squared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Root Mean Squared</a:t>
                      </a:r>
                      <a:r>
                        <a:rPr lang="en-US" baseline="0" dirty="0" smtClean="0"/>
                        <a:t>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 Absolute Percentage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extLst>
                  <a:ext uri="{0D108BD9-81ED-4DB2-BD59-A6C34878D82A}">
                    <a16:rowId xmlns:a16="http://schemas.microsoft.com/office/drawing/2014/main" val="489281713"/>
                  </a:ext>
                </a:extLst>
              </a:tr>
              <a:tr h="370804">
                <a:tc>
                  <a:txBody>
                    <a:bodyPr/>
                    <a:lstStyle/>
                    <a:p>
                      <a:r>
                        <a:rPr lang="en-US" b="1" dirty="0" err="1" smtClean="0"/>
                        <a:t>XGBoost</a:t>
                      </a:r>
                      <a:endParaRPr lang="en-US" b="1" dirty="0"/>
                    </a:p>
                  </a:txBody>
                  <a:tcPr>
                    <a:solidFill>
                      <a:schemeClr val="accent6"/>
                    </a:solidFill>
                  </a:tcPr>
                </a:tc>
                <a:tc>
                  <a:txBody>
                    <a:bodyPr/>
                    <a:lstStyle/>
                    <a:p>
                      <a:r>
                        <a:rPr lang="en-US" b="1" dirty="0" smtClean="0"/>
                        <a:t>0.6636</a:t>
                      </a:r>
                      <a:r>
                        <a:rPr lang="en-US" dirty="0" smtClean="0"/>
                        <a:t> (</a:t>
                      </a:r>
                      <a:r>
                        <a:rPr lang="en-US" dirty="0" smtClean="0"/>
                        <a:t>0.6024</a:t>
                      </a:r>
                      <a:r>
                        <a:rPr lang="en-US" dirty="0" smtClean="0"/>
                        <a:t>)</a:t>
                      </a:r>
                      <a:endParaRPr lang="en-US" dirty="0"/>
                    </a:p>
                  </a:txBody>
                  <a:tcPr>
                    <a:solidFill>
                      <a:schemeClr val="accent6"/>
                    </a:solidFill>
                  </a:tcPr>
                </a:tc>
                <a:tc>
                  <a:txBody>
                    <a:bodyPr/>
                    <a:lstStyle/>
                    <a:p>
                      <a:r>
                        <a:rPr lang="en-US" b="1" dirty="0" smtClean="0"/>
                        <a:t>277395.2322</a:t>
                      </a:r>
                      <a:r>
                        <a:rPr lang="en-US" dirty="0" smtClean="0"/>
                        <a:t> </a:t>
                      </a:r>
                      <a:r>
                        <a:rPr lang="en-US" b="0" dirty="0" smtClean="0"/>
                        <a:t>(</a:t>
                      </a:r>
                      <a:r>
                        <a:rPr lang="en-US" dirty="0" smtClean="0"/>
                        <a:t>331969.7890</a:t>
                      </a:r>
                      <a:r>
                        <a:rPr lang="en-US" dirty="0" smtClean="0"/>
                        <a:t>)</a:t>
                      </a:r>
                      <a:endParaRPr lang="en-US" b="1" dirty="0"/>
                    </a:p>
                  </a:txBody>
                  <a:tcPr>
                    <a:solidFill>
                      <a:schemeClr val="accent6"/>
                    </a:solidFill>
                  </a:tcPr>
                </a:tc>
                <a:tc>
                  <a:txBody>
                    <a:bodyPr/>
                    <a:lstStyle/>
                    <a:p>
                      <a:r>
                        <a:rPr lang="en-US" b="1" dirty="0" smtClean="0"/>
                        <a:t>526.6832 </a:t>
                      </a:r>
                      <a:r>
                        <a:rPr lang="en-US" b="0" dirty="0" smtClean="0"/>
                        <a:t>(</a:t>
                      </a:r>
                      <a:r>
                        <a:rPr lang="en-US" dirty="0" smtClean="0"/>
                        <a:t>576.1682</a:t>
                      </a:r>
                      <a:r>
                        <a:rPr lang="en-US" dirty="0" smtClean="0"/>
                        <a:t>)</a:t>
                      </a:r>
                      <a:endParaRPr lang="en-US" b="1" dirty="0"/>
                    </a:p>
                  </a:txBody>
                  <a:tcPr>
                    <a:solidFill>
                      <a:schemeClr val="accent6"/>
                    </a:solidFill>
                  </a:tcPr>
                </a:tc>
                <a:tc>
                  <a:txBody>
                    <a:bodyPr/>
                    <a:lstStyle/>
                    <a:p>
                      <a:r>
                        <a:rPr lang="en-US" b="1" dirty="0" smtClean="0"/>
                        <a:t>0.1410</a:t>
                      </a:r>
                      <a:r>
                        <a:rPr lang="en-US" b="1" dirty="0" smtClean="0"/>
                        <a:t> </a:t>
                      </a:r>
                      <a:r>
                        <a:rPr lang="en-US" b="0" dirty="0" smtClean="0"/>
                        <a:t>(</a:t>
                      </a:r>
                      <a:r>
                        <a:rPr lang="en-US" dirty="0" smtClean="0"/>
                        <a:t>0.1480</a:t>
                      </a:r>
                      <a:r>
                        <a:rPr lang="en-US" dirty="0" smtClean="0"/>
                        <a:t>)</a:t>
                      </a:r>
                      <a:endParaRPr lang="en-US" b="1" dirty="0"/>
                    </a:p>
                  </a:txBody>
                  <a:tcPr>
                    <a:solidFill>
                      <a:schemeClr val="accent6"/>
                    </a:solidFill>
                  </a:tcPr>
                </a:tc>
                <a:extLst>
                  <a:ext uri="{0D108BD9-81ED-4DB2-BD59-A6C34878D82A}">
                    <a16:rowId xmlns:a16="http://schemas.microsoft.com/office/drawing/2014/main" val="883500650"/>
                  </a:ext>
                </a:extLst>
              </a:tr>
              <a:tr h="370804">
                <a:tc>
                  <a:txBody>
                    <a:bodyPr/>
                    <a:lstStyle/>
                    <a:p>
                      <a:r>
                        <a:rPr lang="en-US" b="0" dirty="0" smtClean="0"/>
                        <a:t>Random Forest</a:t>
                      </a:r>
                      <a:endParaRPr lang="en-US" b="0" dirty="0"/>
                    </a:p>
                  </a:txBody>
                  <a:tcPr>
                    <a:solidFill>
                      <a:schemeClr val="accent6"/>
                    </a:solidFill>
                  </a:tcPr>
                </a:tc>
                <a:tc>
                  <a:txBody>
                    <a:bodyPr/>
                    <a:lstStyle/>
                    <a:p>
                      <a:r>
                        <a:rPr lang="en-US" b="1" dirty="0" smtClean="0"/>
                        <a:t>0.6405</a:t>
                      </a:r>
                      <a:r>
                        <a:rPr lang="en-US" u="none" dirty="0" smtClean="0"/>
                        <a:t> (</a:t>
                      </a:r>
                      <a:r>
                        <a:rPr lang="en-US" dirty="0" smtClean="0"/>
                        <a:t>0.5635</a:t>
                      </a:r>
                      <a:r>
                        <a:rPr lang="en-US" dirty="0" smtClean="0"/>
                        <a:t>)</a:t>
                      </a:r>
                      <a:endParaRPr lang="en-US" u="none" dirty="0"/>
                    </a:p>
                  </a:txBody>
                  <a:tcPr>
                    <a:solidFill>
                      <a:schemeClr val="accent6"/>
                    </a:solidFill>
                  </a:tcPr>
                </a:tc>
                <a:tc>
                  <a:txBody>
                    <a:bodyPr/>
                    <a:lstStyle/>
                    <a:p>
                      <a:r>
                        <a:rPr lang="en-US" b="1" dirty="0" smtClean="0"/>
                        <a:t>296433.2675</a:t>
                      </a:r>
                      <a:r>
                        <a:rPr lang="en-US" dirty="0" smtClean="0"/>
                        <a:t> </a:t>
                      </a:r>
                      <a:r>
                        <a:rPr lang="en-US" u="none" dirty="0" smtClean="0"/>
                        <a:t>(</a:t>
                      </a:r>
                      <a:r>
                        <a:rPr lang="en-US" dirty="0" smtClean="0"/>
                        <a:t>364454.9084</a:t>
                      </a:r>
                      <a:r>
                        <a:rPr lang="en-US" dirty="0" smtClean="0"/>
                        <a:t>)</a:t>
                      </a:r>
                      <a:endParaRPr lang="en-US" b="1" u="none" dirty="0"/>
                    </a:p>
                  </a:txBody>
                  <a:tcPr>
                    <a:solidFill>
                      <a:schemeClr val="accent6"/>
                    </a:solidFill>
                  </a:tcPr>
                </a:tc>
                <a:tc>
                  <a:txBody>
                    <a:bodyPr/>
                    <a:lstStyle/>
                    <a:p>
                      <a:r>
                        <a:rPr lang="en-US" b="1" dirty="0" smtClean="0"/>
                        <a:t>544.4569 </a:t>
                      </a:r>
                      <a:r>
                        <a:rPr lang="en-US" dirty="0" smtClean="0"/>
                        <a:t>(</a:t>
                      </a:r>
                      <a:r>
                        <a:rPr lang="en-US" dirty="0" smtClean="0"/>
                        <a:t>603.7010</a:t>
                      </a:r>
                      <a:r>
                        <a:rPr lang="en-US" dirty="0" smtClean="0"/>
                        <a:t>)</a:t>
                      </a:r>
                      <a:endParaRPr lang="en-US" b="1" u="none" dirty="0"/>
                    </a:p>
                  </a:txBody>
                  <a:tcPr>
                    <a:solidFill>
                      <a:schemeClr val="accent6"/>
                    </a:solidFill>
                  </a:tcPr>
                </a:tc>
                <a:tc>
                  <a:txBody>
                    <a:bodyPr/>
                    <a:lstStyle/>
                    <a:p>
                      <a:r>
                        <a:rPr lang="en-US" b="1" dirty="0" smtClean="0"/>
                        <a:t>0.1493</a:t>
                      </a:r>
                      <a:r>
                        <a:rPr lang="en-US" b="1" u="none" dirty="0" smtClean="0"/>
                        <a:t> </a:t>
                      </a:r>
                      <a:r>
                        <a:rPr lang="en-US" b="0" u="none" dirty="0" smtClean="0"/>
                        <a:t>(</a:t>
                      </a:r>
                      <a:r>
                        <a:rPr lang="en-US" dirty="0" smtClean="0"/>
                        <a:t>0.1554</a:t>
                      </a:r>
                      <a:r>
                        <a:rPr lang="en-US" dirty="0" smtClean="0"/>
                        <a:t>)</a:t>
                      </a:r>
                      <a:endParaRPr lang="en-US" b="1" u="none" dirty="0"/>
                    </a:p>
                  </a:txBody>
                  <a:tcPr>
                    <a:solidFill>
                      <a:schemeClr val="accent6"/>
                    </a:solidFill>
                  </a:tcPr>
                </a:tc>
                <a:extLst>
                  <a:ext uri="{0D108BD9-81ED-4DB2-BD59-A6C34878D82A}">
                    <a16:rowId xmlns:a16="http://schemas.microsoft.com/office/drawing/2014/main" val="4041454763"/>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607841065"/>
              </p:ext>
            </p:extLst>
          </p:nvPr>
        </p:nvGraphicFramePr>
        <p:xfrm>
          <a:off x="341970" y="2198168"/>
          <a:ext cx="8802030" cy="1630680"/>
        </p:xfrm>
        <a:graphic>
          <a:graphicData uri="http://schemas.openxmlformats.org/drawingml/2006/table">
            <a:tbl>
              <a:tblPr firstRow="1" bandRow="1">
                <a:tableStyleId>{3332D64C-8942-42BA-92D0-258D979DEA1F}</a:tableStyleId>
              </a:tblPr>
              <a:tblGrid>
                <a:gridCol w="1760406">
                  <a:extLst>
                    <a:ext uri="{9D8B030D-6E8A-4147-A177-3AD203B41FA5}">
                      <a16:colId xmlns:a16="http://schemas.microsoft.com/office/drawing/2014/main" val="144455786"/>
                    </a:ext>
                  </a:extLst>
                </a:gridCol>
                <a:gridCol w="1760406">
                  <a:extLst>
                    <a:ext uri="{9D8B030D-6E8A-4147-A177-3AD203B41FA5}">
                      <a16:colId xmlns:a16="http://schemas.microsoft.com/office/drawing/2014/main" val="853180554"/>
                    </a:ext>
                  </a:extLst>
                </a:gridCol>
                <a:gridCol w="1760406">
                  <a:extLst>
                    <a:ext uri="{9D8B030D-6E8A-4147-A177-3AD203B41FA5}">
                      <a16:colId xmlns:a16="http://schemas.microsoft.com/office/drawing/2014/main" val="70337288"/>
                    </a:ext>
                  </a:extLst>
                </a:gridCol>
                <a:gridCol w="1760406">
                  <a:extLst>
                    <a:ext uri="{9D8B030D-6E8A-4147-A177-3AD203B41FA5}">
                      <a16:colId xmlns:a16="http://schemas.microsoft.com/office/drawing/2014/main" val="1732834869"/>
                    </a:ext>
                  </a:extLst>
                </a:gridCol>
                <a:gridCol w="1760406">
                  <a:extLst>
                    <a:ext uri="{9D8B030D-6E8A-4147-A177-3AD203B41FA5}">
                      <a16:colId xmlns:a16="http://schemas.microsoft.com/office/drawing/2014/main" val="2949276993"/>
                    </a:ext>
                  </a:extLst>
                </a:gridCol>
              </a:tblGrid>
              <a:tr h="370840">
                <a:tc gridSpan="5">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Table 10:</a:t>
                      </a:r>
                      <a:r>
                        <a:rPr lang="en-US" baseline="0" dirty="0" smtClean="0"/>
                        <a:t> Score Comparison for Density Three, Test</a:t>
                      </a:r>
                      <a:endParaRPr lang="en-US" dirty="0" smtClean="0"/>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noFill/>
                  </a:tcPr>
                </a:tc>
                <a:tc hMerge="1">
                  <a:txBody>
                    <a:bodyPr/>
                    <a:lstStyle/>
                    <a:p>
                      <a:endParaRPr lang="en-US" dirty="0"/>
                    </a:p>
                  </a:txBody>
                  <a:tcPr>
                    <a:noFill/>
                  </a:tcPr>
                </a:tc>
                <a:tc hMerge="1">
                  <a:txBody>
                    <a:bodyPr/>
                    <a:lstStyle/>
                    <a:p>
                      <a:endParaRPr lang="en-US" dirty="0"/>
                    </a:p>
                  </a:txBody>
                  <a:tcPr>
                    <a:noFill/>
                  </a:tcPr>
                </a:tc>
                <a:tc hMerge="1">
                  <a:txBody>
                    <a:bodyPr/>
                    <a:lstStyle/>
                    <a:p>
                      <a:endParaRPr lang="en-US" dirty="0"/>
                    </a:p>
                  </a:txBody>
                  <a:tcPr>
                    <a:noFill/>
                  </a:tcPr>
                </a:tc>
                <a:extLst>
                  <a:ext uri="{0D108BD9-81ED-4DB2-BD59-A6C34878D82A}">
                    <a16:rowId xmlns:a16="http://schemas.microsoft.com/office/drawing/2014/main" val="3912666148"/>
                  </a:ext>
                </a:extLst>
              </a:tr>
              <a:tr h="370840">
                <a:tc>
                  <a:txBody>
                    <a:bodyPr/>
                    <a:lstStyle/>
                    <a:p>
                      <a:r>
                        <a:rPr lang="en-US" dirty="0" smtClean="0"/>
                        <a:t>Model</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R-Squared</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a:t>
                      </a:r>
                      <a:r>
                        <a:rPr lang="en-US" baseline="0" dirty="0" smtClean="0"/>
                        <a:t> Squared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Root Mean Squared</a:t>
                      </a:r>
                      <a:r>
                        <a:rPr lang="en-US" baseline="0" dirty="0" smtClean="0"/>
                        <a:t>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 Absolute Percentage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extLst>
                  <a:ext uri="{0D108BD9-81ED-4DB2-BD59-A6C34878D82A}">
                    <a16:rowId xmlns:a16="http://schemas.microsoft.com/office/drawing/2014/main" val="489281713"/>
                  </a:ext>
                </a:extLst>
              </a:tr>
              <a:tr h="370840">
                <a:tc>
                  <a:txBody>
                    <a:bodyPr/>
                    <a:lstStyle/>
                    <a:p>
                      <a:r>
                        <a:rPr lang="en-US" b="1" dirty="0" err="1" smtClean="0"/>
                        <a:t>XGBoost</a:t>
                      </a:r>
                      <a:endParaRPr lang="en-US" b="1" dirty="0"/>
                    </a:p>
                  </a:txBody>
                  <a:tcPr>
                    <a:solidFill>
                      <a:schemeClr val="accent6"/>
                    </a:solidFill>
                  </a:tcPr>
                </a:tc>
                <a:tc>
                  <a:txBody>
                    <a:bodyPr/>
                    <a:lstStyle/>
                    <a:p>
                      <a:r>
                        <a:rPr lang="en-US" dirty="0" smtClean="0"/>
                        <a:t>0.5614</a:t>
                      </a:r>
                      <a:endParaRPr lang="en-US" b="1" dirty="0"/>
                    </a:p>
                  </a:txBody>
                  <a:tcPr>
                    <a:solidFill>
                      <a:schemeClr val="accent6"/>
                    </a:solidFill>
                  </a:tcPr>
                </a:tc>
                <a:tc>
                  <a:txBody>
                    <a:bodyPr/>
                    <a:lstStyle/>
                    <a:p>
                      <a:r>
                        <a:rPr lang="en-US" dirty="0" smtClean="0"/>
                        <a:t>374371.7018</a:t>
                      </a:r>
                      <a:endParaRPr lang="en-US" dirty="0"/>
                    </a:p>
                  </a:txBody>
                  <a:tcPr>
                    <a:solidFill>
                      <a:schemeClr val="accent6"/>
                    </a:solidFill>
                  </a:tcPr>
                </a:tc>
                <a:tc>
                  <a:txBody>
                    <a:bodyPr/>
                    <a:lstStyle/>
                    <a:p>
                      <a:r>
                        <a:rPr lang="en-US" dirty="0" smtClean="0"/>
                        <a:t>611.8592</a:t>
                      </a:r>
                      <a:endParaRPr lang="en-US" dirty="0"/>
                    </a:p>
                  </a:txBody>
                  <a:tcPr>
                    <a:solidFill>
                      <a:schemeClr val="accent6"/>
                    </a:solidFill>
                  </a:tcPr>
                </a:tc>
                <a:tc>
                  <a:txBody>
                    <a:bodyPr/>
                    <a:lstStyle/>
                    <a:p>
                      <a:r>
                        <a:rPr lang="en-US" dirty="0" smtClean="0"/>
                        <a:t>0.1512</a:t>
                      </a:r>
                      <a:endParaRPr lang="en-US" dirty="0"/>
                    </a:p>
                  </a:txBody>
                  <a:tcPr>
                    <a:solidFill>
                      <a:schemeClr val="accent6"/>
                    </a:solidFill>
                  </a:tcPr>
                </a:tc>
                <a:extLst>
                  <a:ext uri="{0D108BD9-81ED-4DB2-BD59-A6C34878D82A}">
                    <a16:rowId xmlns:a16="http://schemas.microsoft.com/office/drawing/2014/main" val="883500650"/>
                  </a:ext>
                </a:extLst>
              </a:tr>
              <a:tr h="370840">
                <a:tc>
                  <a:txBody>
                    <a:bodyPr/>
                    <a:lstStyle/>
                    <a:p>
                      <a:r>
                        <a:rPr lang="en-US" b="0" dirty="0" smtClean="0"/>
                        <a:t>Random Forest</a:t>
                      </a:r>
                      <a:endParaRPr lang="en-US" b="0" dirty="0"/>
                    </a:p>
                  </a:txBody>
                  <a:tcPr>
                    <a:solidFill>
                      <a:schemeClr val="accent6"/>
                    </a:solidFill>
                  </a:tcPr>
                </a:tc>
                <a:tc>
                  <a:txBody>
                    <a:bodyPr/>
                    <a:lstStyle/>
                    <a:p>
                      <a:r>
                        <a:rPr lang="en-US" dirty="0" smtClean="0"/>
                        <a:t>0.5486</a:t>
                      </a:r>
                      <a:endParaRPr lang="en-US" b="1" dirty="0"/>
                    </a:p>
                  </a:txBody>
                  <a:tcPr>
                    <a:solidFill>
                      <a:schemeClr val="accent6"/>
                    </a:solidFill>
                  </a:tcPr>
                </a:tc>
                <a:tc>
                  <a:txBody>
                    <a:bodyPr/>
                    <a:lstStyle/>
                    <a:p>
                      <a:r>
                        <a:rPr lang="en-US" dirty="0" smtClean="0"/>
                        <a:t>385329.8807</a:t>
                      </a:r>
                      <a:endParaRPr lang="en-US" b="1" dirty="0"/>
                    </a:p>
                  </a:txBody>
                  <a:tcPr>
                    <a:solidFill>
                      <a:schemeClr val="accent6"/>
                    </a:solidFill>
                  </a:tcPr>
                </a:tc>
                <a:tc>
                  <a:txBody>
                    <a:bodyPr/>
                    <a:lstStyle/>
                    <a:p>
                      <a:r>
                        <a:rPr lang="en-US" dirty="0" smtClean="0"/>
                        <a:t>620.7495</a:t>
                      </a:r>
                      <a:endParaRPr lang="en-US" b="1" dirty="0"/>
                    </a:p>
                  </a:txBody>
                  <a:tcPr>
                    <a:solidFill>
                      <a:schemeClr val="accent6"/>
                    </a:solidFill>
                  </a:tcPr>
                </a:tc>
                <a:tc>
                  <a:txBody>
                    <a:bodyPr/>
                    <a:lstStyle/>
                    <a:p>
                      <a:r>
                        <a:rPr lang="en-US" dirty="0" smtClean="0"/>
                        <a:t>0.1586</a:t>
                      </a:r>
                      <a:endParaRPr lang="en-US" dirty="0"/>
                    </a:p>
                  </a:txBody>
                  <a:tcPr>
                    <a:solidFill>
                      <a:schemeClr val="accent6"/>
                    </a:solidFill>
                  </a:tcPr>
                </a:tc>
                <a:extLst>
                  <a:ext uri="{0D108BD9-81ED-4DB2-BD59-A6C34878D82A}">
                    <a16:rowId xmlns:a16="http://schemas.microsoft.com/office/drawing/2014/main" val="909355363"/>
                  </a:ext>
                </a:extLst>
              </a:tr>
            </a:tbl>
          </a:graphicData>
        </a:graphic>
      </p:graphicFrame>
    </p:spTree>
    <p:extLst>
      <p:ext uri="{BB962C8B-B14F-4D97-AF65-F5344CB8AC3E}">
        <p14:creationId xmlns:p14="http://schemas.microsoft.com/office/powerpoint/2010/main" val="1913920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56634833"/>
              </p:ext>
            </p:extLst>
          </p:nvPr>
        </p:nvGraphicFramePr>
        <p:xfrm>
          <a:off x="341970" y="125528"/>
          <a:ext cx="8460060" cy="2148732"/>
        </p:xfrm>
        <a:graphic>
          <a:graphicData uri="http://schemas.openxmlformats.org/drawingml/2006/table">
            <a:tbl>
              <a:tblPr firstRow="1" bandRow="1">
                <a:tableStyleId>{3332D64C-8942-42BA-92D0-258D979DEA1F}</a:tableStyleId>
              </a:tblPr>
              <a:tblGrid>
                <a:gridCol w="1692012">
                  <a:extLst>
                    <a:ext uri="{9D8B030D-6E8A-4147-A177-3AD203B41FA5}">
                      <a16:colId xmlns:a16="http://schemas.microsoft.com/office/drawing/2014/main" val="144455786"/>
                    </a:ext>
                  </a:extLst>
                </a:gridCol>
                <a:gridCol w="1692012">
                  <a:extLst>
                    <a:ext uri="{9D8B030D-6E8A-4147-A177-3AD203B41FA5}">
                      <a16:colId xmlns:a16="http://schemas.microsoft.com/office/drawing/2014/main" val="853180554"/>
                    </a:ext>
                  </a:extLst>
                </a:gridCol>
                <a:gridCol w="1692012">
                  <a:extLst>
                    <a:ext uri="{9D8B030D-6E8A-4147-A177-3AD203B41FA5}">
                      <a16:colId xmlns:a16="http://schemas.microsoft.com/office/drawing/2014/main" val="70337288"/>
                    </a:ext>
                  </a:extLst>
                </a:gridCol>
                <a:gridCol w="1692012">
                  <a:extLst>
                    <a:ext uri="{9D8B030D-6E8A-4147-A177-3AD203B41FA5}">
                      <a16:colId xmlns:a16="http://schemas.microsoft.com/office/drawing/2014/main" val="1732834869"/>
                    </a:ext>
                  </a:extLst>
                </a:gridCol>
                <a:gridCol w="1692012">
                  <a:extLst>
                    <a:ext uri="{9D8B030D-6E8A-4147-A177-3AD203B41FA5}">
                      <a16:colId xmlns:a16="http://schemas.microsoft.com/office/drawing/2014/main" val="2949276993"/>
                    </a:ext>
                  </a:extLst>
                </a:gridCol>
              </a:tblGrid>
              <a:tr h="518160">
                <a:tc gridSpan="5">
                  <a:txBody>
                    <a:bodyPr/>
                    <a:lstStyle/>
                    <a:p>
                      <a:endParaRPr lang="en-US" dirty="0" smtClean="0"/>
                    </a:p>
                    <a:p>
                      <a:r>
                        <a:rPr lang="en-US" dirty="0" smtClean="0"/>
                        <a:t>Table 11:</a:t>
                      </a:r>
                      <a:r>
                        <a:rPr lang="en-US" baseline="0" dirty="0" smtClean="0"/>
                        <a:t> Score Comparison for Density Three, Train-Val (MLR, Log)</a:t>
                      </a:r>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3693920"/>
                  </a:ext>
                </a:extLst>
              </a:tr>
              <a:tr h="518110">
                <a:tc>
                  <a:txBody>
                    <a:bodyPr/>
                    <a:lstStyle/>
                    <a:p>
                      <a:r>
                        <a:rPr lang="en-US" dirty="0" smtClean="0"/>
                        <a:t>Model</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R-Squared</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a:t>
                      </a:r>
                      <a:r>
                        <a:rPr lang="en-US" baseline="0" dirty="0" smtClean="0"/>
                        <a:t> Squared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Root Mean Squared</a:t>
                      </a:r>
                      <a:r>
                        <a:rPr lang="en-US" baseline="0" dirty="0" smtClean="0"/>
                        <a:t>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 Absolute Percentage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extLst>
                  <a:ext uri="{0D108BD9-81ED-4DB2-BD59-A6C34878D82A}">
                    <a16:rowId xmlns:a16="http://schemas.microsoft.com/office/drawing/2014/main" val="489281713"/>
                  </a:ext>
                </a:extLst>
              </a:tr>
              <a:tr h="370804">
                <a:tc>
                  <a:txBody>
                    <a:bodyPr/>
                    <a:lstStyle/>
                    <a:p>
                      <a:r>
                        <a:rPr lang="en-US" b="0" dirty="0" smtClean="0"/>
                        <a:t>MLR</a:t>
                      </a:r>
                      <a:endParaRPr lang="en-US" b="0" dirty="0"/>
                    </a:p>
                  </a:txBody>
                  <a:tcPr>
                    <a:solidFill>
                      <a:schemeClr val="accent6"/>
                    </a:solidFill>
                  </a:tcPr>
                </a:tc>
                <a:tc>
                  <a:txBody>
                    <a:bodyPr/>
                    <a:lstStyle/>
                    <a:p>
                      <a:r>
                        <a:rPr lang="en-US" b="0" dirty="0" smtClean="0"/>
                        <a:t>0.4546 (</a:t>
                      </a:r>
                      <a:r>
                        <a:rPr lang="en-US" b="1" dirty="0" smtClean="0"/>
                        <a:t>0.4590</a:t>
                      </a:r>
                      <a:r>
                        <a:rPr lang="en-US" b="0" dirty="0" smtClean="0"/>
                        <a:t>)</a:t>
                      </a:r>
                      <a:endParaRPr lang="en-US" b="0" dirty="0"/>
                    </a:p>
                  </a:txBody>
                  <a:tcPr>
                    <a:solidFill>
                      <a:schemeClr val="accent6"/>
                    </a:solidFill>
                  </a:tcPr>
                </a:tc>
                <a:tc>
                  <a:txBody>
                    <a:bodyPr/>
                    <a:lstStyle/>
                    <a:p>
                      <a:r>
                        <a:rPr lang="en-US" b="0" dirty="0" smtClean="0"/>
                        <a:t>0.0662 (</a:t>
                      </a:r>
                      <a:r>
                        <a:rPr lang="en-US" b="1" dirty="0" smtClean="0"/>
                        <a:t>0.0591</a:t>
                      </a:r>
                      <a:r>
                        <a:rPr lang="en-US" b="0" dirty="0" smtClean="0"/>
                        <a:t>)</a:t>
                      </a:r>
                      <a:endParaRPr lang="en-US" b="0" dirty="0"/>
                    </a:p>
                  </a:txBody>
                  <a:tcPr>
                    <a:solidFill>
                      <a:schemeClr val="accent6"/>
                    </a:solidFill>
                  </a:tcPr>
                </a:tc>
                <a:tc>
                  <a:txBody>
                    <a:bodyPr/>
                    <a:lstStyle/>
                    <a:p>
                      <a:r>
                        <a:rPr lang="en-US" b="0" dirty="0" smtClean="0"/>
                        <a:t>0.2574 (</a:t>
                      </a:r>
                      <a:r>
                        <a:rPr lang="en-US" b="1" dirty="0" smtClean="0"/>
                        <a:t>0.2432</a:t>
                      </a:r>
                      <a:r>
                        <a:rPr lang="en-US" b="0" dirty="0" smtClean="0"/>
                        <a:t>)</a:t>
                      </a:r>
                      <a:endParaRPr lang="en-US" b="0" dirty="0"/>
                    </a:p>
                  </a:txBody>
                  <a:tcPr>
                    <a:solidFill>
                      <a:schemeClr val="accent6"/>
                    </a:solidFill>
                  </a:tcPr>
                </a:tc>
                <a:tc>
                  <a:txBody>
                    <a:bodyPr/>
                    <a:lstStyle/>
                    <a:p>
                      <a:r>
                        <a:rPr lang="en-US" dirty="0" smtClean="0"/>
                        <a:t>2.1834 </a:t>
                      </a:r>
                      <a:r>
                        <a:rPr lang="en-US" b="0" dirty="0" smtClean="0"/>
                        <a:t>(</a:t>
                      </a:r>
                      <a:r>
                        <a:rPr lang="en-US" b="1" dirty="0" smtClean="0"/>
                        <a:t>2.1583</a:t>
                      </a:r>
                      <a:r>
                        <a:rPr lang="en-US" b="0" dirty="0" smtClean="0"/>
                        <a:t>)</a:t>
                      </a:r>
                      <a:endParaRPr lang="en-US" b="0" dirty="0"/>
                    </a:p>
                  </a:txBody>
                  <a:tcPr>
                    <a:solidFill>
                      <a:schemeClr val="accent6"/>
                    </a:solidFill>
                  </a:tcPr>
                </a:tc>
                <a:extLst>
                  <a:ext uri="{0D108BD9-81ED-4DB2-BD59-A6C34878D82A}">
                    <a16:rowId xmlns:a16="http://schemas.microsoft.com/office/drawing/2014/main" val="883500650"/>
                  </a:ext>
                </a:extLst>
              </a:tr>
              <a:tr h="370804">
                <a:tc>
                  <a:txBody>
                    <a:bodyPr/>
                    <a:lstStyle/>
                    <a:p>
                      <a:r>
                        <a:rPr lang="en-US" b="1" dirty="0" smtClean="0"/>
                        <a:t>Ridge</a:t>
                      </a:r>
                      <a:endParaRPr lang="en-US" b="1" dirty="0"/>
                    </a:p>
                  </a:txBody>
                  <a:tcPr>
                    <a:solidFill>
                      <a:schemeClr val="accent6"/>
                    </a:solidFill>
                  </a:tcPr>
                </a:tc>
                <a:tc>
                  <a:txBody>
                    <a:bodyPr/>
                    <a:lstStyle/>
                    <a:p>
                      <a:r>
                        <a:rPr lang="en-US" dirty="0" smtClean="0"/>
                        <a:t>0.4546</a:t>
                      </a:r>
                      <a:r>
                        <a:rPr lang="en-US" b="0" u="none" dirty="0" smtClean="0"/>
                        <a:t> (</a:t>
                      </a:r>
                      <a:r>
                        <a:rPr lang="en-US" b="1" dirty="0" smtClean="0"/>
                        <a:t>0.4589</a:t>
                      </a:r>
                      <a:r>
                        <a:rPr lang="en-US" b="0" dirty="0" smtClean="0"/>
                        <a:t>)</a:t>
                      </a:r>
                      <a:endParaRPr lang="en-US" b="0" u="none" dirty="0"/>
                    </a:p>
                  </a:txBody>
                  <a:tcPr>
                    <a:solidFill>
                      <a:schemeClr val="accent6"/>
                    </a:solidFill>
                  </a:tcPr>
                </a:tc>
                <a:tc>
                  <a:txBody>
                    <a:bodyPr/>
                    <a:lstStyle/>
                    <a:p>
                      <a:r>
                        <a:rPr lang="en-US" dirty="0" smtClean="0"/>
                        <a:t>0.0595</a:t>
                      </a:r>
                      <a:r>
                        <a:rPr lang="en-US" b="0" dirty="0" smtClean="0"/>
                        <a:t> </a:t>
                      </a:r>
                      <a:r>
                        <a:rPr lang="en-US" b="0" u="none" dirty="0" smtClean="0"/>
                        <a:t>(</a:t>
                      </a:r>
                      <a:r>
                        <a:rPr lang="en-US" b="1" dirty="0" smtClean="0"/>
                        <a:t>0.0592</a:t>
                      </a:r>
                      <a:r>
                        <a:rPr lang="en-US" b="0" dirty="0" smtClean="0"/>
                        <a:t>)</a:t>
                      </a:r>
                      <a:endParaRPr lang="en-US" b="0" u="none" dirty="0"/>
                    </a:p>
                  </a:txBody>
                  <a:tcPr>
                    <a:solidFill>
                      <a:schemeClr val="accent6"/>
                    </a:solidFill>
                  </a:tcPr>
                </a:tc>
                <a:tc>
                  <a:txBody>
                    <a:bodyPr/>
                    <a:lstStyle/>
                    <a:p>
                      <a:r>
                        <a:rPr lang="en-US" dirty="0" smtClean="0"/>
                        <a:t>0.2439</a:t>
                      </a:r>
                      <a:r>
                        <a:rPr lang="en-US" b="0" dirty="0" smtClean="0"/>
                        <a:t> (</a:t>
                      </a:r>
                      <a:r>
                        <a:rPr lang="en-US" b="1" dirty="0" smtClean="0"/>
                        <a:t>0.2432</a:t>
                      </a:r>
                      <a:r>
                        <a:rPr lang="en-US" b="0" dirty="0" smtClean="0"/>
                        <a:t>)</a:t>
                      </a:r>
                      <a:endParaRPr lang="en-US" b="0" u="none" dirty="0"/>
                    </a:p>
                  </a:txBody>
                  <a:tcPr>
                    <a:solidFill>
                      <a:schemeClr val="accent6"/>
                    </a:solidFill>
                  </a:tcPr>
                </a:tc>
                <a:tc>
                  <a:txBody>
                    <a:bodyPr/>
                    <a:lstStyle/>
                    <a:p>
                      <a:r>
                        <a:rPr lang="en-US" dirty="0" smtClean="0"/>
                        <a:t>0.0218</a:t>
                      </a:r>
                      <a:r>
                        <a:rPr lang="en-US" b="0" u="none" dirty="0" smtClean="0"/>
                        <a:t> (</a:t>
                      </a:r>
                      <a:r>
                        <a:rPr lang="en-US" b="1" dirty="0" smtClean="0"/>
                        <a:t>0.0216</a:t>
                      </a:r>
                      <a:r>
                        <a:rPr lang="en-US" b="0" dirty="0" smtClean="0"/>
                        <a:t>)</a:t>
                      </a:r>
                      <a:endParaRPr lang="en-US" b="0" u="none" dirty="0"/>
                    </a:p>
                  </a:txBody>
                  <a:tcPr>
                    <a:solidFill>
                      <a:schemeClr val="accent6"/>
                    </a:solidFill>
                  </a:tcPr>
                </a:tc>
                <a:extLst>
                  <a:ext uri="{0D108BD9-81ED-4DB2-BD59-A6C34878D82A}">
                    <a16:rowId xmlns:a16="http://schemas.microsoft.com/office/drawing/2014/main" val="4041454763"/>
                  </a:ext>
                </a:extLst>
              </a:tr>
              <a:tr h="370804">
                <a:tc>
                  <a:txBody>
                    <a:bodyPr/>
                    <a:lstStyle/>
                    <a:p>
                      <a:r>
                        <a:rPr lang="en-US" b="0" dirty="0" smtClean="0"/>
                        <a:t>Lasso</a:t>
                      </a:r>
                      <a:endParaRPr lang="en-US" b="0" dirty="0"/>
                    </a:p>
                  </a:txBody>
                  <a:tcPr>
                    <a:solidFill>
                      <a:schemeClr val="accent6"/>
                    </a:solidFill>
                  </a:tcPr>
                </a:tc>
                <a:tc>
                  <a:txBody>
                    <a:bodyPr/>
                    <a:lstStyle/>
                    <a:p>
                      <a:r>
                        <a:rPr lang="en-US" b="0" u="none" dirty="0" smtClean="0"/>
                        <a:t>0</a:t>
                      </a:r>
                      <a:endParaRPr lang="en-US" b="0" u="none" dirty="0"/>
                    </a:p>
                  </a:txBody>
                  <a:tcPr>
                    <a:solidFill>
                      <a:schemeClr val="accent6"/>
                    </a:solidFill>
                  </a:tcPr>
                </a:tc>
                <a:tc>
                  <a:txBody>
                    <a:bodyPr/>
                    <a:lstStyle/>
                    <a:p>
                      <a:r>
                        <a:rPr lang="en-US" b="1" dirty="0" smtClean="0"/>
                        <a:t>0.1091</a:t>
                      </a:r>
                      <a:r>
                        <a:rPr lang="en-US" b="0" dirty="0" smtClean="0"/>
                        <a:t> (</a:t>
                      </a:r>
                      <a:r>
                        <a:rPr lang="en-US" dirty="0" smtClean="0"/>
                        <a:t>0.1093</a:t>
                      </a:r>
                      <a:r>
                        <a:rPr lang="en-US" b="0" dirty="0" smtClean="0"/>
                        <a:t>)</a:t>
                      </a:r>
                      <a:endParaRPr lang="en-US" b="0" u="none" dirty="0"/>
                    </a:p>
                  </a:txBody>
                  <a:tcPr>
                    <a:solidFill>
                      <a:schemeClr val="accent6"/>
                    </a:solidFill>
                  </a:tcPr>
                </a:tc>
                <a:tc>
                  <a:txBody>
                    <a:bodyPr/>
                    <a:lstStyle/>
                    <a:p>
                      <a:r>
                        <a:rPr lang="en-US" dirty="0" smtClean="0"/>
                        <a:t>0.3303</a:t>
                      </a:r>
                      <a:r>
                        <a:rPr lang="en-US" b="0" dirty="0" smtClean="0"/>
                        <a:t> (</a:t>
                      </a:r>
                      <a:r>
                        <a:rPr lang="en-US" b="1" dirty="0" smtClean="0"/>
                        <a:t>0.0310</a:t>
                      </a:r>
                      <a:r>
                        <a:rPr lang="en-US" b="0" dirty="0" smtClean="0"/>
                        <a:t>)</a:t>
                      </a:r>
                      <a:endParaRPr lang="en-US" b="0" u="none" dirty="0"/>
                    </a:p>
                  </a:txBody>
                  <a:tcPr>
                    <a:solidFill>
                      <a:schemeClr val="accent6"/>
                    </a:solidFill>
                  </a:tcPr>
                </a:tc>
                <a:tc>
                  <a:txBody>
                    <a:bodyPr/>
                    <a:lstStyle/>
                    <a:p>
                      <a:r>
                        <a:rPr lang="en-US" b="1" dirty="0" smtClean="0"/>
                        <a:t>0.0309</a:t>
                      </a:r>
                      <a:r>
                        <a:rPr lang="en-US" b="0" dirty="0" smtClean="0"/>
                        <a:t> (</a:t>
                      </a:r>
                      <a:r>
                        <a:rPr lang="en-US" dirty="0" smtClean="0"/>
                        <a:t>0.3306</a:t>
                      </a:r>
                      <a:r>
                        <a:rPr lang="en-US" b="0" dirty="0" smtClean="0"/>
                        <a:t>)</a:t>
                      </a:r>
                      <a:endParaRPr lang="en-US" b="0" u="none" dirty="0"/>
                    </a:p>
                  </a:txBody>
                  <a:tcPr>
                    <a:solidFill>
                      <a:schemeClr val="accent6"/>
                    </a:solidFill>
                  </a:tcPr>
                </a:tc>
                <a:extLst>
                  <a:ext uri="{0D108BD9-81ED-4DB2-BD59-A6C34878D82A}">
                    <a16:rowId xmlns:a16="http://schemas.microsoft.com/office/drawing/2014/main" val="1356645655"/>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146693639"/>
              </p:ext>
            </p:extLst>
          </p:nvPr>
        </p:nvGraphicFramePr>
        <p:xfrm>
          <a:off x="341970" y="2274260"/>
          <a:ext cx="8460060" cy="2148732"/>
        </p:xfrm>
        <a:graphic>
          <a:graphicData uri="http://schemas.openxmlformats.org/drawingml/2006/table">
            <a:tbl>
              <a:tblPr firstRow="1" bandRow="1">
                <a:tableStyleId>{3332D64C-8942-42BA-92D0-258D979DEA1F}</a:tableStyleId>
              </a:tblPr>
              <a:tblGrid>
                <a:gridCol w="1692012">
                  <a:extLst>
                    <a:ext uri="{9D8B030D-6E8A-4147-A177-3AD203B41FA5}">
                      <a16:colId xmlns:a16="http://schemas.microsoft.com/office/drawing/2014/main" val="144455786"/>
                    </a:ext>
                  </a:extLst>
                </a:gridCol>
                <a:gridCol w="1692012">
                  <a:extLst>
                    <a:ext uri="{9D8B030D-6E8A-4147-A177-3AD203B41FA5}">
                      <a16:colId xmlns:a16="http://schemas.microsoft.com/office/drawing/2014/main" val="853180554"/>
                    </a:ext>
                  </a:extLst>
                </a:gridCol>
                <a:gridCol w="1692012">
                  <a:extLst>
                    <a:ext uri="{9D8B030D-6E8A-4147-A177-3AD203B41FA5}">
                      <a16:colId xmlns:a16="http://schemas.microsoft.com/office/drawing/2014/main" val="70337288"/>
                    </a:ext>
                  </a:extLst>
                </a:gridCol>
                <a:gridCol w="1692012">
                  <a:extLst>
                    <a:ext uri="{9D8B030D-6E8A-4147-A177-3AD203B41FA5}">
                      <a16:colId xmlns:a16="http://schemas.microsoft.com/office/drawing/2014/main" val="1732834869"/>
                    </a:ext>
                  </a:extLst>
                </a:gridCol>
                <a:gridCol w="1692012">
                  <a:extLst>
                    <a:ext uri="{9D8B030D-6E8A-4147-A177-3AD203B41FA5}">
                      <a16:colId xmlns:a16="http://schemas.microsoft.com/office/drawing/2014/main" val="2949276993"/>
                    </a:ext>
                  </a:extLst>
                </a:gridCol>
              </a:tblGrid>
              <a:tr h="518160">
                <a:tc gridSpan="5">
                  <a:txBody>
                    <a:bodyPr/>
                    <a:lstStyle/>
                    <a:p>
                      <a:endParaRPr lang="en-US" dirty="0" smtClean="0"/>
                    </a:p>
                    <a:p>
                      <a:r>
                        <a:rPr lang="en-US" dirty="0" smtClean="0"/>
                        <a:t>Table 12:</a:t>
                      </a:r>
                      <a:r>
                        <a:rPr lang="en-US" baseline="0" dirty="0" smtClean="0"/>
                        <a:t> Score Comparison for Density Three, Test (MLR, Log)</a:t>
                      </a:r>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3693920"/>
                  </a:ext>
                </a:extLst>
              </a:tr>
              <a:tr h="518110">
                <a:tc>
                  <a:txBody>
                    <a:bodyPr/>
                    <a:lstStyle/>
                    <a:p>
                      <a:r>
                        <a:rPr lang="en-US" dirty="0" smtClean="0"/>
                        <a:t>Model</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R-Squared</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a:t>
                      </a:r>
                      <a:r>
                        <a:rPr lang="en-US" baseline="0" dirty="0" smtClean="0"/>
                        <a:t> Squared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Root Mean Squared</a:t>
                      </a:r>
                      <a:r>
                        <a:rPr lang="en-US" baseline="0" dirty="0" smtClean="0"/>
                        <a:t>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 Absolute Percentage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extLst>
                  <a:ext uri="{0D108BD9-81ED-4DB2-BD59-A6C34878D82A}">
                    <a16:rowId xmlns:a16="http://schemas.microsoft.com/office/drawing/2014/main" val="489281713"/>
                  </a:ext>
                </a:extLst>
              </a:tr>
              <a:tr h="370804">
                <a:tc>
                  <a:txBody>
                    <a:bodyPr/>
                    <a:lstStyle/>
                    <a:p>
                      <a:r>
                        <a:rPr lang="en-US" dirty="0" smtClean="0"/>
                        <a:t>MLR</a:t>
                      </a:r>
                      <a:endParaRPr lang="en-US" dirty="0"/>
                    </a:p>
                  </a:txBody>
                  <a:tcPr>
                    <a:solidFill>
                      <a:schemeClr val="accent6"/>
                    </a:solidFill>
                  </a:tcPr>
                </a:tc>
                <a:tc>
                  <a:txBody>
                    <a:bodyPr/>
                    <a:lstStyle/>
                    <a:p>
                      <a:r>
                        <a:rPr lang="en-US" dirty="0" smtClean="0"/>
                        <a:t>0.3864</a:t>
                      </a:r>
                      <a:endParaRPr lang="en-US" dirty="0"/>
                    </a:p>
                  </a:txBody>
                  <a:tcPr>
                    <a:solidFill>
                      <a:schemeClr val="accent6"/>
                    </a:solidFill>
                  </a:tcPr>
                </a:tc>
                <a:tc>
                  <a:txBody>
                    <a:bodyPr/>
                    <a:lstStyle/>
                    <a:p>
                      <a:r>
                        <a:rPr lang="en-US" dirty="0" smtClean="0"/>
                        <a:t>0.0691</a:t>
                      </a:r>
                      <a:endParaRPr lang="en-US" b="1" dirty="0"/>
                    </a:p>
                  </a:txBody>
                  <a:tcPr>
                    <a:solidFill>
                      <a:schemeClr val="accent6"/>
                    </a:solidFill>
                  </a:tcPr>
                </a:tc>
                <a:tc>
                  <a:txBody>
                    <a:bodyPr/>
                    <a:lstStyle/>
                    <a:p>
                      <a:r>
                        <a:rPr lang="en-US" dirty="0" smtClean="0"/>
                        <a:t>0.2628</a:t>
                      </a:r>
                      <a:endParaRPr lang="en-US" b="1" dirty="0"/>
                    </a:p>
                  </a:txBody>
                  <a:tcPr>
                    <a:solidFill>
                      <a:schemeClr val="accent6"/>
                    </a:solidFill>
                  </a:tcPr>
                </a:tc>
                <a:tc>
                  <a:txBody>
                    <a:bodyPr/>
                    <a:lstStyle/>
                    <a:p>
                      <a:r>
                        <a:rPr lang="en-US" dirty="0" smtClean="0"/>
                        <a:t>2.1957</a:t>
                      </a:r>
                      <a:endParaRPr lang="en-US" b="1" dirty="0"/>
                    </a:p>
                  </a:txBody>
                  <a:tcPr>
                    <a:solidFill>
                      <a:schemeClr val="accent6"/>
                    </a:solidFill>
                  </a:tcPr>
                </a:tc>
                <a:extLst>
                  <a:ext uri="{0D108BD9-81ED-4DB2-BD59-A6C34878D82A}">
                    <a16:rowId xmlns:a16="http://schemas.microsoft.com/office/drawing/2014/main" val="883500650"/>
                  </a:ext>
                </a:extLst>
              </a:tr>
              <a:tr h="370804">
                <a:tc>
                  <a:txBody>
                    <a:bodyPr/>
                    <a:lstStyle/>
                    <a:p>
                      <a:r>
                        <a:rPr lang="en-US" b="1" dirty="0" smtClean="0"/>
                        <a:t>Ridge</a:t>
                      </a:r>
                      <a:endParaRPr lang="en-US" b="1" dirty="0"/>
                    </a:p>
                  </a:txBody>
                  <a:tcPr>
                    <a:solidFill>
                      <a:schemeClr val="accent6"/>
                    </a:solidFill>
                  </a:tcPr>
                </a:tc>
                <a:tc>
                  <a:txBody>
                    <a:bodyPr/>
                    <a:lstStyle/>
                    <a:p>
                      <a:r>
                        <a:rPr lang="en-US" dirty="0" smtClean="0"/>
                        <a:t>0.3866</a:t>
                      </a:r>
                      <a:endParaRPr lang="en-US" u="none" dirty="0"/>
                    </a:p>
                  </a:txBody>
                  <a:tcPr>
                    <a:solidFill>
                      <a:schemeClr val="accent6"/>
                    </a:solidFill>
                  </a:tcPr>
                </a:tc>
                <a:tc>
                  <a:txBody>
                    <a:bodyPr/>
                    <a:lstStyle/>
                    <a:p>
                      <a:r>
                        <a:rPr lang="en-US" dirty="0" smtClean="0"/>
                        <a:t>0.0690</a:t>
                      </a:r>
                      <a:endParaRPr lang="en-US" b="1" u="none" dirty="0"/>
                    </a:p>
                  </a:txBody>
                  <a:tcPr>
                    <a:solidFill>
                      <a:schemeClr val="accent6"/>
                    </a:solidFill>
                  </a:tcPr>
                </a:tc>
                <a:tc>
                  <a:txBody>
                    <a:bodyPr/>
                    <a:lstStyle/>
                    <a:p>
                      <a:r>
                        <a:rPr lang="en-US" dirty="0" smtClean="0"/>
                        <a:t>0.2628</a:t>
                      </a:r>
                      <a:endParaRPr lang="en-US" b="1" u="none" dirty="0"/>
                    </a:p>
                  </a:txBody>
                  <a:tcPr>
                    <a:solidFill>
                      <a:schemeClr val="accent6"/>
                    </a:solidFill>
                  </a:tcPr>
                </a:tc>
                <a:tc>
                  <a:txBody>
                    <a:bodyPr/>
                    <a:lstStyle/>
                    <a:p>
                      <a:r>
                        <a:rPr lang="en-US" dirty="0" smtClean="0"/>
                        <a:t>0.0220</a:t>
                      </a:r>
                      <a:endParaRPr lang="en-US" b="1" u="none" dirty="0"/>
                    </a:p>
                  </a:txBody>
                  <a:tcPr>
                    <a:solidFill>
                      <a:schemeClr val="accent6"/>
                    </a:solidFill>
                  </a:tcPr>
                </a:tc>
                <a:extLst>
                  <a:ext uri="{0D108BD9-81ED-4DB2-BD59-A6C34878D82A}">
                    <a16:rowId xmlns:a16="http://schemas.microsoft.com/office/drawing/2014/main" val="4041454763"/>
                  </a:ext>
                </a:extLst>
              </a:tr>
              <a:tr h="370804">
                <a:tc>
                  <a:txBody>
                    <a:bodyPr/>
                    <a:lstStyle/>
                    <a:p>
                      <a:r>
                        <a:rPr lang="en-US" b="0" dirty="0" smtClean="0"/>
                        <a:t>Lasso</a:t>
                      </a:r>
                      <a:endParaRPr lang="en-US" b="0" dirty="0"/>
                    </a:p>
                  </a:txBody>
                  <a:tcPr>
                    <a:solidFill>
                      <a:schemeClr val="accent6"/>
                    </a:solidFill>
                  </a:tcPr>
                </a:tc>
                <a:tc>
                  <a:txBody>
                    <a:bodyPr/>
                    <a:lstStyle/>
                    <a:p>
                      <a:r>
                        <a:rPr lang="en-US" dirty="0" smtClean="0"/>
                        <a:t>-0.0001</a:t>
                      </a:r>
                      <a:endParaRPr lang="en-US" u="none" dirty="0"/>
                    </a:p>
                  </a:txBody>
                  <a:tcPr>
                    <a:solidFill>
                      <a:schemeClr val="accent6"/>
                    </a:solidFill>
                  </a:tcPr>
                </a:tc>
                <a:tc>
                  <a:txBody>
                    <a:bodyPr/>
                    <a:lstStyle/>
                    <a:p>
                      <a:r>
                        <a:rPr lang="en-US" dirty="0" smtClean="0"/>
                        <a:t>0.1126</a:t>
                      </a:r>
                      <a:endParaRPr lang="en-US" b="1" u="none" dirty="0"/>
                    </a:p>
                  </a:txBody>
                  <a:tcPr>
                    <a:solidFill>
                      <a:schemeClr val="accent6"/>
                    </a:solidFill>
                  </a:tcPr>
                </a:tc>
                <a:tc>
                  <a:txBody>
                    <a:bodyPr/>
                    <a:lstStyle/>
                    <a:p>
                      <a:r>
                        <a:rPr lang="en-US" dirty="0" smtClean="0"/>
                        <a:t>0.0313</a:t>
                      </a:r>
                      <a:endParaRPr lang="en-US" b="1" u="none" dirty="0"/>
                    </a:p>
                  </a:txBody>
                  <a:tcPr>
                    <a:solidFill>
                      <a:schemeClr val="accent6"/>
                    </a:solidFill>
                  </a:tcPr>
                </a:tc>
                <a:tc>
                  <a:txBody>
                    <a:bodyPr/>
                    <a:lstStyle/>
                    <a:p>
                      <a:r>
                        <a:rPr lang="en-US" dirty="0" smtClean="0"/>
                        <a:t>0.3355</a:t>
                      </a:r>
                      <a:endParaRPr lang="en-US" b="1" u="none" dirty="0"/>
                    </a:p>
                  </a:txBody>
                  <a:tcPr>
                    <a:solidFill>
                      <a:schemeClr val="accent6"/>
                    </a:solidFill>
                  </a:tcPr>
                </a:tc>
                <a:extLst>
                  <a:ext uri="{0D108BD9-81ED-4DB2-BD59-A6C34878D82A}">
                    <a16:rowId xmlns:a16="http://schemas.microsoft.com/office/drawing/2014/main" val="1356645655"/>
                  </a:ext>
                </a:extLst>
              </a:tr>
            </a:tbl>
          </a:graphicData>
        </a:graphic>
      </p:graphicFrame>
    </p:spTree>
    <p:extLst>
      <p:ext uri="{BB962C8B-B14F-4D97-AF65-F5344CB8AC3E}">
        <p14:creationId xmlns:p14="http://schemas.microsoft.com/office/powerpoint/2010/main" val="2227734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08420869"/>
              </p:ext>
            </p:extLst>
          </p:nvPr>
        </p:nvGraphicFramePr>
        <p:xfrm>
          <a:off x="341970" y="125528"/>
          <a:ext cx="8460060" cy="2072640"/>
        </p:xfrm>
        <a:graphic>
          <a:graphicData uri="http://schemas.openxmlformats.org/drawingml/2006/table">
            <a:tbl>
              <a:tblPr firstRow="1" bandRow="1">
                <a:tableStyleId>{3332D64C-8942-42BA-92D0-258D979DEA1F}</a:tableStyleId>
              </a:tblPr>
              <a:tblGrid>
                <a:gridCol w="1692012">
                  <a:extLst>
                    <a:ext uri="{9D8B030D-6E8A-4147-A177-3AD203B41FA5}">
                      <a16:colId xmlns:a16="http://schemas.microsoft.com/office/drawing/2014/main" val="144455786"/>
                    </a:ext>
                  </a:extLst>
                </a:gridCol>
                <a:gridCol w="1692012">
                  <a:extLst>
                    <a:ext uri="{9D8B030D-6E8A-4147-A177-3AD203B41FA5}">
                      <a16:colId xmlns:a16="http://schemas.microsoft.com/office/drawing/2014/main" val="853180554"/>
                    </a:ext>
                  </a:extLst>
                </a:gridCol>
                <a:gridCol w="1692012">
                  <a:extLst>
                    <a:ext uri="{9D8B030D-6E8A-4147-A177-3AD203B41FA5}">
                      <a16:colId xmlns:a16="http://schemas.microsoft.com/office/drawing/2014/main" val="70337288"/>
                    </a:ext>
                  </a:extLst>
                </a:gridCol>
                <a:gridCol w="1692012">
                  <a:extLst>
                    <a:ext uri="{9D8B030D-6E8A-4147-A177-3AD203B41FA5}">
                      <a16:colId xmlns:a16="http://schemas.microsoft.com/office/drawing/2014/main" val="1732834869"/>
                    </a:ext>
                  </a:extLst>
                </a:gridCol>
                <a:gridCol w="1692012">
                  <a:extLst>
                    <a:ext uri="{9D8B030D-6E8A-4147-A177-3AD203B41FA5}">
                      <a16:colId xmlns:a16="http://schemas.microsoft.com/office/drawing/2014/main" val="2949276993"/>
                    </a:ext>
                  </a:extLst>
                </a:gridCol>
              </a:tblGrid>
              <a:tr h="518160">
                <a:tc gridSpan="5">
                  <a:txBody>
                    <a:bodyPr/>
                    <a:lstStyle/>
                    <a:p>
                      <a:endParaRPr lang="en-US" dirty="0" smtClean="0"/>
                    </a:p>
                    <a:p>
                      <a:r>
                        <a:rPr lang="en-US" dirty="0" smtClean="0"/>
                        <a:t>Table 13:</a:t>
                      </a:r>
                      <a:r>
                        <a:rPr lang="en-US" baseline="0" dirty="0" smtClean="0"/>
                        <a:t> Score Comparison for Density Five, Train-Val</a:t>
                      </a:r>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3693920"/>
                  </a:ext>
                </a:extLst>
              </a:tr>
              <a:tr h="518110">
                <a:tc>
                  <a:txBody>
                    <a:bodyPr/>
                    <a:lstStyle/>
                    <a:p>
                      <a:r>
                        <a:rPr lang="en-US" dirty="0" smtClean="0"/>
                        <a:t>Model</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R-Squared</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a:t>
                      </a:r>
                      <a:r>
                        <a:rPr lang="en-US" baseline="0" dirty="0" smtClean="0"/>
                        <a:t> Squared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Root Mean Squared</a:t>
                      </a:r>
                      <a:r>
                        <a:rPr lang="en-US" baseline="0" dirty="0" smtClean="0"/>
                        <a:t>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 Absolute Percentage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extLst>
                  <a:ext uri="{0D108BD9-81ED-4DB2-BD59-A6C34878D82A}">
                    <a16:rowId xmlns:a16="http://schemas.microsoft.com/office/drawing/2014/main" val="489281713"/>
                  </a:ext>
                </a:extLst>
              </a:tr>
              <a:tr h="370804">
                <a:tc>
                  <a:txBody>
                    <a:bodyPr/>
                    <a:lstStyle/>
                    <a:p>
                      <a:r>
                        <a:rPr lang="en-US" b="1" dirty="0" err="1" smtClean="0"/>
                        <a:t>XGBoost</a:t>
                      </a:r>
                      <a:endParaRPr lang="en-US" b="1" dirty="0"/>
                    </a:p>
                  </a:txBody>
                  <a:tcPr>
                    <a:solidFill>
                      <a:schemeClr val="accent6"/>
                    </a:solidFill>
                  </a:tcPr>
                </a:tc>
                <a:tc>
                  <a:txBody>
                    <a:bodyPr/>
                    <a:lstStyle/>
                    <a:p>
                      <a:r>
                        <a:rPr lang="en-US" b="1" dirty="0" smtClean="0"/>
                        <a:t>0.6953</a:t>
                      </a:r>
                      <a:r>
                        <a:rPr lang="en-US" dirty="0" smtClean="0"/>
                        <a:t> (</a:t>
                      </a:r>
                      <a:r>
                        <a:rPr lang="en-US" dirty="0" smtClean="0"/>
                        <a:t>0.6397</a:t>
                      </a:r>
                      <a:r>
                        <a:rPr lang="en-US" dirty="0" smtClean="0"/>
                        <a:t>)</a:t>
                      </a:r>
                      <a:endParaRPr lang="en-US" b="1" dirty="0"/>
                    </a:p>
                  </a:txBody>
                  <a:tcPr>
                    <a:solidFill>
                      <a:schemeClr val="accent6"/>
                    </a:solidFill>
                  </a:tcPr>
                </a:tc>
                <a:tc>
                  <a:txBody>
                    <a:bodyPr/>
                    <a:lstStyle/>
                    <a:p>
                      <a:r>
                        <a:rPr lang="en-US" b="1" dirty="0" smtClean="0"/>
                        <a:t>251218.1861</a:t>
                      </a:r>
                      <a:r>
                        <a:rPr lang="en-US" dirty="0" smtClean="0"/>
                        <a:t> </a:t>
                      </a:r>
                      <a:r>
                        <a:rPr lang="en-US" dirty="0" smtClean="0"/>
                        <a:t>(</a:t>
                      </a:r>
                      <a:r>
                        <a:rPr lang="en-US" dirty="0" smtClean="0"/>
                        <a:t>300821.4735</a:t>
                      </a:r>
                      <a:r>
                        <a:rPr lang="en-US" dirty="0" smtClean="0"/>
                        <a:t>)</a:t>
                      </a:r>
                      <a:endParaRPr lang="en-US" b="1" dirty="0"/>
                    </a:p>
                  </a:txBody>
                  <a:tcPr>
                    <a:solidFill>
                      <a:schemeClr val="accent6"/>
                    </a:solidFill>
                  </a:tcPr>
                </a:tc>
                <a:tc>
                  <a:txBody>
                    <a:bodyPr/>
                    <a:lstStyle/>
                    <a:p>
                      <a:r>
                        <a:rPr lang="en-US" b="1" dirty="0" smtClean="0"/>
                        <a:t>501.2167 </a:t>
                      </a:r>
                      <a:r>
                        <a:rPr lang="en-US" dirty="0" smtClean="0"/>
                        <a:t>(</a:t>
                      </a:r>
                      <a:r>
                        <a:rPr lang="en-US" dirty="0" smtClean="0"/>
                        <a:t>548.4719</a:t>
                      </a:r>
                      <a:r>
                        <a:rPr lang="en-US" dirty="0" smtClean="0"/>
                        <a:t>)</a:t>
                      </a:r>
                      <a:endParaRPr lang="en-US" b="1" dirty="0"/>
                    </a:p>
                  </a:txBody>
                  <a:tcPr>
                    <a:solidFill>
                      <a:schemeClr val="accent6"/>
                    </a:solidFill>
                  </a:tcPr>
                </a:tc>
                <a:tc>
                  <a:txBody>
                    <a:bodyPr/>
                    <a:lstStyle/>
                    <a:p>
                      <a:r>
                        <a:rPr lang="en-US" b="1" dirty="0" smtClean="0"/>
                        <a:t>0.1332</a:t>
                      </a:r>
                      <a:r>
                        <a:rPr lang="en-US" dirty="0" smtClean="0"/>
                        <a:t> (</a:t>
                      </a:r>
                      <a:r>
                        <a:rPr lang="en-US" dirty="0" smtClean="0"/>
                        <a:t>0.1394</a:t>
                      </a:r>
                      <a:r>
                        <a:rPr lang="en-US" dirty="0" smtClean="0"/>
                        <a:t>)</a:t>
                      </a:r>
                      <a:endParaRPr lang="en-US" b="1" dirty="0"/>
                    </a:p>
                  </a:txBody>
                  <a:tcPr>
                    <a:solidFill>
                      <a:schemeClr val="accent6"/>
                    </a:solidFill>
                  </a:tcPr>
                </a:tc>
                <a:extLst>
                  <a:ext uri="{0D108BD9-81ED-4DB2-BD59-A6C34878D82A}">
                    <a16:rowId xmlns:a16="http://schemas.microsoft.com/office/drawing/2014/main" val="883500650"/>
                  </a:ext>
                </a:extLst>
              </a:tr>
              <a:tr h="370804">
                <a:tc>
                  <a:txBody>
                    <a:bodyPr/>
                    <a:lstStyle/>
                    <a:p>
                      <a:r>
                        <a:rPr lang="en-US" dirty="0" smtClean="0"/>
                        <a:t>Random Forest</a:t>
                      </a:r>
                      <a:endParaRPr lang="en-US" dirty="0"/>
                    </a:p>
                  </a:txBody>
                  <a:tcPr>
                    <a:solidFill>
                      <a:schemeClr val="accent6"/>
                    </a:solidFill>
                  </a:tcPr>
                </a:tc>
                <a:tc>
                  <a:txBody>
                    <a:bodyPr/>
                    <a:lstStyle/>
                    <a:p>
                      <a:r>
                        <a:rPr lang="en-US" b="1" dirty="0" smtClean="0"/>
                        <a:t>0.6721</a:t>
                      </a:r>
                      <a:r>
                        <a:rPr lang="en-US" dirty="0" smtClean="0"/>
                        <a:t> (</a:t>
                      </a:r>
                      <a:r>
                        <a:rPr lang="en-US" dirty="0" smtClean="0"/>
                        <a:t>0.6031</a:t>
                      </a:r>
                      <a:r>
                        <a:rPr lang="en-US" dirty="0" smtClean="0"/>
                        <a:t>)</a:t>
                      </a:r>
                      <a:endParaRPr lang="en-US" b="1" dirty="0"/>
                    </a:p>
                  </a:txBody>
                  <a:tcPr>
                    <a:solidFill>
                      <a:schemeClr val="accent6"/>
                    </a:solidFill>
                  </a:tcPr>
                </a:tc>
                <a:tc>
                  <a:txBody>
                    <a:bodyPr/>
                    <a:lstStyle/>
                    <a:p>
                      <a:r>
                        <a:rPr lang="en-US" b="1" dirty="0" smtClean="0"/>
                        <a:t>270348.6326</a:t>
                      </a:r>
                      <a:r>
                        <a:rPr lang="en-US" b="1" dirty="0" smtClean="0"/>
                        <a:t> </a:t>
                      </a:r>
                      <a:r>
                        <a:rPr lang="en-US" dirty="0" smtClean="0"/>
                        <a:t>(</a:t>
                      </a:r>
                      <a:r>
                        <a:rPr lang="en-US" dirty="0" smtClean="0"/>
                        <a:t>331368.1424</a:t>
                      </a:r>
                      <a:r>
                        <a:rPr lang="en-US" dirty="0" smtClean="0"/>
                        <a:t>)</a:t>
                      </a:r>
                      <a:endParaRPr lang="en-US" b="1" dirty="0"/>
                    </a:p>
                  </a:txBody>
                  <a:tcPr>
                    <a:solidFill>
                      <a:schemeClr val="accent6"/>
                    </a:solidFill>
                  </a:tcPr>
                </a:tc>
                <a:tc>
                  <a:txBody>
                    <a:bodyPr/>
                    <a:lstStyle/>
                    <a:p>
                      <a:r>
                        <a:rPr lang="en-US" b="1" dirty="0" smtClean="0"/>
                        <a:t>519.9506</a:t>
                      </a:r>
                      <a:r>
                        <a:rPr lang="en-US" b="1" dirty="0" smtClean="0"/>
                        <a:t> </a:t>
                      </a:r>
                      <a:r>
                        <a:rPr lang="en-US" dirty="0" smtClean="0"/>
                        <a:t>(</a:t>
                      </a:r>
                      <a:r>
                        <a:rPr lang="en-US" dirty="0" smtClean="0"/>
                        <a:t>575.6458</a:t>
                      </a:r>
                      <a:r>
                        <a:rPr lang="en-US" dirty="0" smtClean="0"/>
                        <a:t>)</a:t>
                      </a:r>
                      <a:endParaRPr lang="en-US" b="1" dirty="0"/>
                    </a:p>
                  </a:txBody>
                  <a:tcPr>
                    <a:solidFill>
                      <a:schemeClr val="accent6"/>
                    </a:solidFill>
                  </a:tcPr>
                </a:tc>
                <a:tc>
                  <a:txBody>
                    <a:bodyPr/>
                    <a:lstStyle/>
                    <a:p>
                      <a:r>
                        <a:rPr lang="en-US" b="1" dirty="0" smtClean="0"/>
                        <a:t>0.1421</a:t>
                      </a:r>
                      <a:r>
                        <a:rPr lang="en-US" dirty="0" smtClean="0"/>
                        <a:t> (</a:t>
                      </a:r>
                      <a:r>
                        <a:rPr lang="en-US" dirty="0" smtClean="0"/>
                        <a:t>0.1480</a:t>
                      </a:r>
                      <a:r>
                        <a:rPr lang="en-US" dirty="0" smtClean="0"/>
                        <a:t>)</a:t>
                      </a:r>
                      <a:endParaRPr lang="en-US" b="1" dirty="0"/>
                    </a:p>
                  </a:txBody>
                  <a:tcPr>
                    <a:solidFill>
                      <a:schemeClr val="accent6"/>
                    </a:solidFill>
                  </a:tcPr>
                </a:tc>
                <a:extLst>
                  <a:ext uri="{0D108BD9-81ED-4DB2-BD59-A6C34878D82A}">
                    <a16:rowId xmlns:a16="http://schemas.microsoft.com/office/drawing/2014/main" val="417255934"/>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121714783"/>
              </p:ext>
            </p:extLst>
          </p:nvPr>
        </p:nvGraphicFramePr>
        <p:xfrm>
          <a:off x="341970" y="2282597"/>
          <a:ext cx="8460060" cy="1630680"/>
        </p:xfrm>
        <a:graphic>
          <a:graphicData uri="http://schemas.openxmlformats.org/drawingml/2006/table">
            <a:tbl>
              <a:tblPr firstRow="1" bandRow="1">
                <a:tableStyleId>{3332D64C-8942-42BA-92D0-258D979DEA1F}</a:tableStyleId>
              </a:tblPr>
              <a:tblGrid>
                <a:gridCol w="1692012">
                  <a:extLst>
                    <a:ext uri="{9D8B030D-6E8A-4147-A177-3AD203B41FA5}">
                      <a16:colId xmlns:a16="http://schemas.microsoft.com/office/drawing/2014/main" val="144455786"/>
                    </a:ext>
                  </a:extLst>
                </a:gridCol>
                <a:gridCol w="1692012">
                  <a:extLst>
                    <a:ext uri="{9D8B030D-6E8A-4147-A177-3AD203B41FA5}">
                      <a16:colId xmlns:a16="http://schemas.microsoft.com/office/drawing/2014/main" val="853180554"/>
                    </a:ext>
                  </a:extLst>
                </a:gridCol>
                <a:gridCol w="1692012">
                  <a:extLst>
                    <a:ext uri="{9D8B030D-6E8A-4147-A177-3AD203B41FA5}">
                      <a16:colId xmlns:a16="http://schemas.microsoft.com/office/drawing/2014/main" val="70337288"/>
                    </a:ext>
                  </a:extLst>
                </a:gridCol>
                <a:gridCol w="1692012">
                  <a:extLst>
                    <a:ext uri="{9D8B030D-6E8A-4147-A177-3AD203B41FA5}">
                      <a16:colId xmlns:a16="http://schemas.microsoft.com/office/drawing/2014/main" val="1732834869"/>
                    </a:ext>
                  </a:extLst>
                </a:gridCol>
                <a:gridCol w="1692012">
                  <a:extLst>
                    <a:ext uri="{9D8B030D-6E8A-4147-A177-3AD203B41FA5}">
                      <a16:colId xmlns:a16="http://schemas.microsoft.com/office/drawing/2014/main" val="2949276993"/>
                    </a:ext>
                  </a:extLst>
                </a:gridCol>
              </a:tblGrid>
              <a:tr h="370840">
                <a:tc gridSpan="5">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Table 14:</a:t>
                      </a:r>
                      <a:r>
                        <a:rPr lang="en-US" baseline="0" dirty="0" smtClean="0"/>
                        <a:t> Score Comparison for Density Five, Test</a:t>
                      </a:r>
                      <a:endParaRPr lang="en-US" dirty="0" smtClean="0"/>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noFill/>
                  </a:tcPr>
                </a:tc>
                <a:tc hMerge="1">
                  <a:txBody>
                    <a:bodyPr/>
                    <a:lstStyle/>
                    <a:p>
                      <a:endParaRPr lang="en-US" dirty="0"/>
                    </a:p>
                  </a:txBody>
                  <a:tcPr>
                    <a:noFill/>
                  </a:tcPr>
                </a:tc>
                <a:tc hMerge="1">
                  <a:txBody>
                    <a:bodyPr/>
                    <a:lstStyle/>
                    <a:p>
                      <a:endParaRPr lang="en-US" dirty="0"/>
                    </a:p>
                  </a:txBody>
                  <a:tcPr>
                    <a:noFill/>
                  </a:tcPr>
                </a:tc>
                <a:tc hMerge="1">
                  <a:txBody>
                    <a:bodyPr/>
                    <a:lstStyle/>
                    <a:p>
                      <a:endParaRPr lang="en-US" dirty="0"/>
                    </a:p>
                  </a:txBody>
                  <a:tcPr>
                    <a:noFill/>
                  </a:tcPr>
                </a:tc>
                <a:extLst>
                  <a:ext uri="{0D108BD9-81ED-4DB2-BD59-A6C34878D82A}">
                    <a16:rowId xmlns:a16="http://schemas.microsoft.com/office/drawing/2014/main" val="3912666148"/>
                  </a:ext>
                </a:extLst>
              </a:tr>
              <a:tr h="370840">
                <a:tc>
                  <a:txBody>
                    <a:bodyPr/>
                    <a:lstStyle/>
                    <a:p>
                      <a:r>
                        <a:rPr lang="en-US" dirty="0" smtClean="0"/>
                        <a:t>Model</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R-Squared</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a:t>
                      </a:r>
                      <a:r>
                        <a:rPr lang="en-US" baseline="0" dirty="0" smtClean="0"/>
                        <a:t> Squared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Root Mean Squared</a:t>
                      </a:r>
                      <a:r>
                        <a:rPr lang="en-US" baseline="0" dirty="0" smtClean="0"/>
                        <a:t>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 Absolute Percentage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extLst>
                  <a:ext uri="{0D108BD9-81ED-4DB2-BD59-A6C34878D82A}">
                    <a16:rowId xmlns:a16="http://schemas.microsoft.com/office/drawing/2014/main" val="489281713"/>
                  </a:ext>
                </a:extLst>
              </a:tr>
              <a:tr h="370840">
                <a:tc>
                  <a:txBody>
                    <a:bodyPr/>
                    <a:lstStyle/>
                    <a:p>
                      <a:r>
                        <a:rPr lang="en-US" b="1" dirty="0" err="1" smtClean="0"/>
                        <a:t>XGBoost</a:t>
                      </a:r>
                      <a:endParaRPr lang="en-US" b="1" dirty="0"/>
                    </a:p>
                  </a:txBody>
                  <a:tcPr>
                    <a:solidFill>
                      <a:schemeClr val="accent6"/>
                    </a:solidFill>
                  </a:tcPr>
                </a:tc>
                <a:tc>
                  <a:txBody>
                    <a:bodyPr/>
                    <a:lstStyle/>
                    <a:p>
                      <a:r>
                        <a:rPr lang="en-US" dirty="0" smtClean="0"/>
                        <a:t>0.5968</a:t>
                      </a:r>
                      <a:endParaRPr lang="en-US" dirty="0"/>
                    </a:p>
                  </a:txBody>
                  <a:tcPr>
                    <a:solidFill>
                      <a:schemeClr val="accent6"/>
                    </a:solidFill>
                  </a:tcPr>
                </a:tc>
                <a:tc>
                  <a:txBody>
                    <a:bodyPr/>
                    <a:lstStyle/>
                    <a:p>
                      <a:r>
                        <a:rPr lang="en-US" dirty="0" smtClean="0"/>
                        <a:t>344173.7049</a:t>
                      </a:r>
                      <a:endParaRPr lang="en-US" dirty="0"/>
                    </a:p>
                  </a:txBody>
                  <a:tcPr>
                    <a:solidFill>
                      <a:schemeClr val="accent6"/>
                    </a:solidFill>
                  </a:tcPr>
                </a:tc>
                <a:tc>
                  <a:txBody>
                    <a:bodyPr/>
                    <a:lstStyle/>
                    <a:p>
                      <a:r>
                        <a:rPr lang="en-US" dirty="0" smtClean="0"/>
                        <a:t>586.6632</a:t>
                      </a:r>
                      <a:endParaRPr lang="en-US" dirty="0"/>
                    </a:p>
                  </a:txBody>
                  <a:tcPr>
                    <a:solidFill>
                      <a:schemeClr val="accent6"/>
                    </a:solidFill>
                  </a:tcPr>
                </a:tc>
                <a:tc>
                  <a:txBody>
                    <a:bodyPr/>
                    <a:lstStyle/>
                    <a:p>
                      <a:r>
                        <a:rPr lang="en-US" dirty="0" smtClean="0"/>
                        <a:t>0.1437</a:t>
                      </a:r>
                      <a:endParaRPr lang="en-US" dirty="0"/>
                    </a:p>
                  </a:txBody>
                  <a:tcPr>
                    <a:solidFill>
                      <a:schemeClr val="accent6"/>
                    </a:solidFill>
                  </a:tcPr>
                </a:tc>
                <a:extLst>
                  <a:ext uri="{0D108BD9-81ED-4DB2-BD59-A6C34878D82A}">
                    <a16:rowId xmlns:a16="http://schemas.microsoft.com/office/drawing/2014/main" val="883500650"/>
                  </a:ext>
                </a:extLst>
              </a:tr>
              <a:tr h="370840">
                <a:tc>
                  <a:txBody>
                    <a:bodyPr/>
                    <a:lstStyle/>
                    <a:p>
                      <a:r>
                        <a:rPr lang="en-US" b="0" dirty="0" smtClean="0"/>
                        <a:t>Random Forest</a:t>
                      </a:r>
                      <a:endParaRPr lang="en-US" b="0" dirty="0"/>
                    </a:p>
                  </a:txBody>
                  <a:tcPr>
                    <a:solidFill>
                      <a:schemeClr val="accent6"/>
                    </a:solidFill>
                  </a:tcPr>
                </a:tc>
                <a:tc>
                  <a:txBody>
                    <a:bodyPr/>
                    <a:lstStyle/>
                    <a:p>
                      <a:r>
                        <a:rPr lang="en-US" dirty="0" smtClean="0"/>
                        <a:t>0.5753</a:t>
                      </a:r>
                      <a:endParaRPr lang="en-US" dirty="0"/>
                    </a:p>
                  </a:txBody>
                  <a:tcPr>
                    <a:solidFill>
                      <a:schemeClr val="accent6"/>
                    </a:solidFill>
                  </a:tcPr>
                </a:tc>
                <a:tc>
                  <a:txBody>
                    <a:bodyPr/>
                    <a:lstStyle/>
                    <a:p>
                      <a:r>
                        <a:rPr lang="en-US" dirty="0" smtClean="0"/>
                        <a:t>362555.8689</a:t>
                      </a:r>
                      <a:endParaRPr lang="en-US" dirty="0"/>
                    </a:p>
                  </a:txBody>
                  <a:tcPr>
                    <a:solidFill>
                      <a:schemeClr val="accent6"/>
                    </a:solidFill>
                  </a:tcPr>
                </a:tc>
                <a:tc>
                  <a:txBody>
                    <a:bodyPr/>
                    <a:lstStyle/>
                    <a:p>
                      <a:r>
                        <a:rPr lang="en-US" dirty="0" smtClean="0"/>
                        <a:t>602.1261</a:t>
                      </a:r>
                      <a:endParaRPr lang="en-US" dirty="0"/>
                    </a:p>
                  </a:txBody>
                  <a:tcPr>
                    <a:solidFill>
                      <a:schemeClr val="accent6"/>
                    </a:solidFill>
                  </a:tcPr>
                </a:tc>
                <a:tc>
                  <a:txBody>
                    <a:bodyPr/>
                    <a:lstStyle/>
                    <a:p>
                      <a:r>
                        <a:rPr lang="en-US" dirty="0" smtClean="0"/>
                        <a:t>0.1506</a:t>
                      </a:r>
                      <a:endParaRPr lang="en-US" dirty="0"/>
                    </a:p>
                  </a:txBody>
                  <a:tcPr>
                    <a:solidFill>
                      <a:schemeClr val="accent6"/>
                    </a:solidFill>
                  </a:tcPr>
                </a:tc>
                <a:extLst>
                  <a:ext uri="{0D108BD9-81ED-4DB2-BD59-A6C34878D82A}">
                    <a16:rowId xmlns:a16="http://schemas.microsoft.com/office/drawing/2014/main" val="1564537919"/>
                  </a:ext>
                </a:extLst>
              </a:tr>
            </a:tbl>
          </a:graphicData>
        </a:graphic>
      </p:graphicFrame>
    </p:spTree>
    <p:extLst>
      <p:ext uri="{BB962C8B-B14F-4D97-AF65-F5344CB8AC3E}">
        <p14:creationId xmlns:p14="http://schemas.microsoft.com/office/powerpoint/2010/main" val="2849598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730168076"/>
              </p:ext>
            </p:extLst>
          </p:nvPr>
        </p:nvGraphicFramePr>
        <p:xfrm>
          <a:off x="341970" y="125528"/>
          <a:ext cx="8460060" cy="2148732"/>
        </p:xfrm>
        <a:graphic>
          <a:graphicData uri="http://schemas.openxmlformats.org/drawingml/2006/table">
            <a:tbl>
              <a:tblPr firstRow="1" bandRow="1">
                <a:tableStyleId>{3332D64C-8942-42BA-92D0-258D979DEA1F}</a:tableStyleId>
              </a:tblPr>
              <a:tblGrid>
                <a:gridCol w="1692012">
                  <a:extLst>
                    <a:ext uri="{9D8B030D-6E8A-4147-A177-3AD203B41FA5}">
                      <a16:colId xmlns:a16="http://schemas.microsoft.com/office/drawing/2014/main" val="144455786"/>
                    </a:ext>
                  </a:extLst>
                </a:gridCol>
                <a:gridCol w="1692012">
                  <a:extLst>
                    <a:ext uri="{9D8B030D-6E8A-4147-A177-3AD203B41FA5}">
                      <a16:colId xmlns:a16="http://schemas.microsoft.com/office/drawing/2014/main" val="853180554"/>
                    </a:ext>
                  </a:extLst>
                </a:gridCol>
                <a:gridCol w="1692012">
                  <a:extLst>
                    <a:ext uri="{9D8B030D-6E8A-4147-A177-3AD203B41FA5}">
                      <a16:colId xmlns:a16="http://schemas.microsoft.com/office/drawing/2014/main" val="70337288"/>
                    </a:ext>
                  </a:extLst>
                </a:gridCol>
                <a:gridCol w="1692012">
                  <a:extLst>
                    <a:ext uri="{9D8B030D-6E8A-4147-A177-3AD203B41FA5}">
                      <a16:colId xmlns:a16="http://schemas.microsoft.com/office/drawing/2014/main" val="1732834869"/>
                    </a:ext>
                  </a:extLst>
                </a:gridCol>
                <a:gridCol w="1692012">
                  <a:extLst>
                    <a:ext uri="{9D8B030D-6E8A-4147-A177-3AD203B41FA5}">
                      <a16:colId xmlns:a16="http://schemas.microsoft.com/office/drawing/2014/main" val="2949276993"/>
                    </a:ext>
                  </a:extLst>
                </a:gridCol>
              </a:tblGrid>
              <a:tr h="518160">
                <a:tc gridSpan="5">
                  <a:txBody>
                    <a:bodyPr/>
                    <a:lstStyle/>
                    <a:p>
                      <a:endParaRPr lang="en-US" dirty="0" smtClean="0"/>
                    </a:p>
                    <a:p>
                      <a:r>
                        <a:rPr lang="en-US" dirty="0" smtClean="0"/>
                        <a:t>Table 15:</a:t>
                      </a:r>
                      <a:r>
                        <a:rPr lang="en-US" baseline="0" dirty="0" smtClean="0"/>
                        <a:t> Score Comparison for Density Five, Train-Val (MLR, Log)</a:t>
                      </a:r>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3693920"/>
                  </a:ext>
                </a:extLst>
              </a:tr>
              <a:tr h="518110">
                <a:tc>
                  <a:txBody>
                    <a:bodyPr/>
                    <a:lstStyle/>
                    <a:p>
                      <a:r>
                        <a:rPr lang="en-US" dirty="0" smtClean="0"/>
                        <a:t>Model</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R-Squared</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a:t>
                      </a:r>
                      <a:r>
                        <a:rPr lang="en-US" baseline="0" dirty="0" smtClean="0"/>
                        <a:t> Squared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Root Mean Squared</a:t>
                      </a:r>
                      <a:r>
                        <a:rPr lang="en-US" baseline="0" dirty="0" smtClean="0"/>
                        <a:t>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 Absolute Percentage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extLst>
                  <a:ext uri="{0D108BD9-81ED-4DB2-BD59-A6C34878D82A}">
                    <a16:rowId xmlns:a16="http://schemas.microsoft.com/office/drawing/2014/main" val="489281713"/>
                  </a:ext>
                </a:extLst>
              </a:tr>
              <a:tr h="370804">
                <a:tc>
                  <a:txBody>
                    <a:bodyPr/>
                    <a:lstStyle/>
                    <a:p>
                      <a:r>
                        <a:rPr lang="en-US" b="0" dirty="0" smtClean="0"/>
                        <a:t>MLR</a:t>
                      </a:r>
                      <a:endParaRPr lang="en-US" b="0" dirty="0"/>
                    </a:p>
                  </a:txBody>
                  <a:tcPr>
                    <a:solidFill>
                      <a:schemeClr val="accent6"/>
                    </a:solidFill>
                  </a:tcPr>
                </a:tc>
                <a:tc>
                  <a:txBody>
                    <a:bodyPr/>
                    <a:lstStyle/>
                    <a:p>
                      <a:r>
                        <a:rPr lang="en-US" dirty="0" smtClean="0"/>
                        <a:t>0.4773</a:t>
                      </a:r>
                      <a:r>
                        <a:rPr lang="en-US" b="0" dirty="0" smtClean="0"/>
                        <a:t> (</a:t>
                      </a:r>
                      <a:r>
                        <a:rPr lang="en-US" b="1" dirty="0" smtClean="0"/>
                        <a:t>0.4843</a:t>
                      </a:r>
                      <a:r>
                        <a:rPr lang="en-US" b="0" dirty="0" smtClean="0"/>
                        <a:t>)</a:t>
                      </a:r>
                      <a:endParaRPr lang="en-US" b="0" dirty="0"/>
                    </a:p>
                  </a:txBody>
                  <a:tcPr>
                    <a:solidFill>
                      <a:schemeClr val="accent6"/>
                    </a:solidFill>
                  </a:tcPr>
                </a:tc>
                <a:tc>
                  <a:txBody>
                    <a:bodyPr/>
                    <a:lstStyle/>
                    <a:p>
                      <a:r>
                        <a:rPr lang="en-US" b="0" dirty="0" smtClean="0"/>
                        <a:t>0.0662 (</a:t>
                      </a:r>
                      <a:r>
                        <a:rPr lang="en-US" b="1" dirty="0" smtClean="0"/>
                        <a:t>0.0564</a:t>
                      </a:r>
                      <a:r>
                        <a:rPr lang="en-US" b="0" dirty="0" smtClean="0"/>
                        <a:t>)</a:t>
                      </a:r>
                      <a:endParaRPr lang="en-US" b="0" dirty="0"/>
                    </a:p>
                  </a:txBody>
                  <a:tcPr>
                    <a:solidFill>
                      <a:schemeClr val="accent6"/>
                    </a:solidFill>
                  </a:tcPr>
                </a:tc>
                <a:tc>
                  <a:txBody>
                    <a:bodyPr/>
                    <a:lstStyle/>
                    <a:p>
                      <a:r>
                        <a:rPr lang="en-US" b="0" dirty="0" smtClean="0"/>
                        <a:t>0.2574 (</a:t>
                      </a:r>
                      <a:r>
                        <a:rPr lang="en-US" b="1" dirty="0" smtClean="0"/>
                        <a:t>0.2374</a:t>
                      </a:r>
                      <a:r>
                        <a:rPr lang="en-US" b="0" dirty="0" smtClean="0"/>
                        <a:t>)</a:t>
                      </a:r>
                      <a:endParaRPr lang="en-US" b="0" dirty="0"/>
                    </a:p>
                  </a:txBody>
                  <a:tcPr>
                    <a:solidFill>
                      <a:schemeClr val="accent6"/>
                    </a:solidFill>
                  </a:tcPr>
                </a:tc>
                <a:tc>
                  <a:txBody>
                    <a:bodyPr/>
                    <a:lstStyle/>
                    <a:p>
                      <a:r>
                        <a:rPr lang="en-US" dirty="0" smtClean="0"/>
                        <a:t>2.1326 </a:t>
                      </a:r>
                      <a:r>
                        <a:rPr lang="en-US" b="0" dirty="0" smtClean="0"/>
                        <a:t>(</a:t>
                      </a:r>
                      <a:r>
                        <a:rPr lang="en-US" b="1" dirty="0" smtClean="0"/>
                        <a:t>2.1052</a:t>
                      </a:r>
                      <a:r>
                        <a:rPr lang="en-US" b="0" dirty="0" smtClean="0"/>
                        <a:t>)</a:t>
                      </a:r>
                      <a:endParaRPr lang="en-US" b="0" dirty="0"/>
                    </a:p>
                  </a:txBody>
                  <a:tcPr>
                    <a:solidFill>
                      <a:schemeClr val="accent6"/>
                    </a:solidFill>
                  </a:tcPr>
                </a:tc>
                <a:extLst>
                  <a:ext uri="{0D108BD9-81ED-4DB2-BD59-A6C34878D82A}">
                    <a16:rowId xmlns:a16="http://schemas.microsoft.com/office/drawing/2014/main" val="883500650"/>
                  </a:ext>
                </a:extLst>
              </a:tr>
              <a:tr h="370804">
                <a:tc>
                  <a:txBody>
                    <a:bodyPr/>
                    <a:lstStyle/>
                    <a:p>
                      <a:r>
                        <a:rPr lang="en-US" b="1" dirty="0" smtClean="0"/>
                        <a:t>Ridge</a:t>
                      </a:r>
                      <a:endParaRPr lang="en-US" b="1" dirty="0"/>
                    </a:p>
                  </a:txBody>
                  <a:tcPr>
                    <a:solidFill>
                      <a:schemeClr val="accent6"/>
                    </a:solidFill>
                  </a:tcPr>
                </a:tc>
                <a:tc>
                  <a:txBody>
                    <a:bodyPr/>
                    <a:lstStyle/>
                    <a:p>
                      <a:r>
                        <a:rPr lang="en-US" dirty="0" smtClean="0"/>
                        <a:t>0.4773</a:t>
                      </a:r>
                      <a:r>
                        <a:rPr lang="en-US" b="0" u="none" dirty="0" smtClean="0"/>
                        <a:t> (</a:t>
                      </a:r>
                      <a:r>
                        <a:rPr lang="en-US" b="1" dirty="0" smtClean="0"/>
                        <a:t>0.4842</a:t>
                      </a:r>
                      <a:r>
                        <a:rPr lang="en-US" b="0" dirty="0" smtClean="0"/>
                        <a:t>)</a:t>
                      </a:r>
                      <a:endParaRPr lang="en-US" b="0" u="none" dirty="0"/>
                    </a:p>
                  </a:txBody>
                  <a:tcPr>
                    <a:solidFill>
                      <a:schemeClr val="accent6"/>
                    </a:solidFill>
                  </a:tcPr>
                </a:tc>
                <a:tc>
                  <a:txBody>
                    <a:bodyPr/>
                    <a:lstStyle/>
                    <a:p>
                      <a:r>
                        <a:rPr lang="en-US" dirty="0" smtClean="0"/>
                        <a:t>0.0570</a:t>
                      </a:r>
                      <a:r>
                        <a:rPr lang="en-US" b="0" dirty="0" smtClean="0"/>
                        <a:t> </a:t>
                      </a:r>
                      <a:r>
                        <a:rPr lang="en-US" b="0" u="none" dirty="0" smtClean="0"/>
                        <a:t>(</a:t>
                      </a:r>
                      <a:r>
                        <a:rPr lang="en-US" b="1" dirty="0" smtClean="0"/>
                        <a:t>0.0564</a:t>
                      </a:r>
                      <a:r>
                        <a:rPr lang="en-US" b="0" dirty="0" smtClean="0"/>
                        <a:t>)</a:t>
                      </a:r>
                      <a:endParaRPr lang="en-US" b="0" u="none" dirty="0"/>
                    </a:p>
                  </a:txBody>
                  <a:tcPr>
                    <a:solidFill>
                      <a:schemeClr val="accent6"/>
                    </a:solidFill>
                  </a:tcPr>
                </a:tc>
                <a:tc>
                  <a:txBody>
                    <a:bodyPr/>
                    <a:lstStyle/>
                    <a:p>
                      <a:r>
                        <a:rPr lang="en-US" dirty="0" smtClean="0"/>
                        <a:t>0.2388</a:t>
                      </a:r>
                      <a:r>
                        <a:rPr lang="en-US" b="0" dirty="0" smtClean="0"/>
                        <a:t> (</a:t>
                      </a:r>
                      <a:r>
                        <a:rPr lang="en-US" b="1" dirty="0" smtClean="0"/>
                        <a:t>0.2375</a:t>
                      </a:r>
                      <a:r>
                        <a:rPr lang="en-US" b="0" dirty="0" smtClean="0"/>
                        <a:t>)</a:t>
                      </a:r>
                      <a:endParaRPr lang="en-US" b="0" u="none" dirty="0"/>
                    </a:p>
                  </a:txBody>
                  <a:tcPr>
                    <a:solidFill>
                      <a:schemeClr val="accent6"/>
                    </a:solidFill>
                  </a:tcPr>
                </a:tc>
                <a:tc>
                  <a:txBody>
                    <a:bodyPr/>
                    <a:lstStyle/>
                    <a:p>
                      <a:r>
                        <a:rPr lang="en-US" dirty="0" smtClean="0"/>
                        <a:t>0.0213</a:t>
                      </a:r>
                      <a:r>
                        <a:rPr lang="en-US" b="0" u="none" dirty="0" smtClean="0"/>
                        <a:t> (</a:t>
                      </a:r>
                      <a:r>
                        <a:rPr lang="en-US" b="1" dirty="0" smtClean="0"/>
                        <a:t>0.0210</a:t>
                      </a:r>
                      <a:r>
                        <a:rPr lang="en-US" b="0" dirty="0" smtClean="0"/>
                        <a:t>)</a:t>
                      </a:r>
                      <a:endParaRPr lang="en-US" b="0" u="none" dirty="0"/>
                    </a:p>
                  </a:txBody>
                  <a:tcPr>
                    <a:solidFill>
                      <a:schemeClr val="accent6"/>
                    </a:solidFill>
                  </a:tcPr>
                </a:tc>
                <a:extLst>
                  <a:ext uri="{0D108BD9-81ED-4DB2-BD59-A6C34878D82A}">
                    <a16:rowId xmlns:a16="http://schemas.microsoft.com/office/drawing/2014/main" val="4041454763"/>
                  </a:ext>
                </a:extLst>
              </a:tr>
              <a:tr h="370804">
                <a:tc>
                  <a:txBody>
                    <a:bodyPr/>
                    <a:lstStyle/>
                    <a:p>
                      <a:r>
                        <a:rPr lang="en-US" b="0" dirty="0" smtClean="0"/>
                        <a:t>Lasso</a:t>
                      </a:r>
                      <a:endParaRPr lang="en-US" b="0" dirty="0"/>
                    </a:p>
                  </a:txBody>
                  <a:tcPr>
                    <a:solidFill>
                      <a:schemeClr val="accent6"/>
                    </a:solidFill>
                  </a:tcPr>
                </a:tc>
                <a:tc>
                  <a:txBody>
                    <a:bodyPr/>
                    <a:lstStyle/>
                    <a:p>
                      <a:r>
                        <a:rPr lang="en-US" b="0" u="none" dirty="0" smtClean="0"/>
                        <a:t>0</a:t>
                      </a:r>
                      <a:endParaRPr lang="en-US" b="0" u="none" dirty="0"/>
                    </a:p>
                  </a:txBody>
                  <a:tcPr>
                    <a:solidFill>
                      <a:schemeClr val="accent6"/>
                    </a:solidFill>
                  </a:tcPr>
                </a:tc>
                <a:tc>
                  <a:txBody>
                    <a:bodyPr/>
                    <a:lstStyle/>
                    <a:p>
                      <a:r>
                        <a:rPr lang="en-US" b="1" dirty="0" smtClean="0"/>
                        <a:t>0.1091</a:t>
                      </a:r>
                      <a:r>
                        <a:rPr lang="en-US" b="0" dirty="0" smtClean="0"/>
                        <a:t> (</a:t>
                      </a:r>
                      <a:r>
                        <a:rPr lang="en-US" dirty="0" smtClean="0"/>
                        <a:t>0.1093</a:t>
                      </a:r>
                      <a:r>
                        <a:rPr lang="en-US" b="0" dirty="0" smtClean="0"/>
                        <a:t>)</a:t>
                      </a:r>
                      <a:endParaRPr lang="en-US" b="0" u="none" dirty="0"/>
                    </a:p>
                  </a:txBody>
                  <a:tcPr>
                    <a:solidFill>
                      <a:schemeClr val="accent6"/>
                    </a:solidFill>
                  </a:tcPr>
                </a:tc>
                <a:tc>
                  <a:txBody>
                    <a:bodyPr/>
                    <a:lstStyle/>
                    <a:p>
                      <a:r>
                        <a:rPr lang="en-US" b="1" dirty="0" smtClean="0"/>
                        <a:t>0.0309</a:t>
                      </a:r>
                      <a:r>
                        <a:rPr lang="en-US" b="0" dirty="0" smtClean="0"/>
                        <a:t> (</a:t>
                      </a:r>
                      <a:r>
                        <a:rPr lang="en-US" dirty="0" smtClean="0"/>
                        <a:t>0.0310</a:t>
                      </a:r>
                      <a:r>
                        <a:rPr lang="en-US" b="0" dirty="0" smtClean="0"/>
                        <a:t>)</a:t>
                      </a:r>
                      <a:endParaRPr lang="en-US" b="0" u="none" dirty="0"/>
                    </a:p>
                  </a:txBody>
                  <a:tcPr>
                    <a:solidFill>
                      <a:schemeClr val="accent6"/>
                    </a:solidFill>
                  </a:tcPr>
                </a:tc>
                <a:tc>
                  <a:txBody>
                    <a:bodyPr/>
                    <a:lstStyle/>
                    <a:p>
                      <a:r>
                        <a:rPr lang="en-US" b="1" dirty="0" smtClean="0"/>
                        <a:t>0.3303</a:t>
                      </a:r>
                      <a:r>
                        <a:rPr lang="en-US" b="0" dirty="0" smtClean="0"/>
                        <a:t> (</a:t>
                      </a:r>
                      <a:r>
                        <a:rPr lang="en-US" dirty="0" smtClean="0"/>
                        <a:t>0.3306</a:t>
                      </a:r>
                      <a:r>
                        <a:rPr lang="en-US" b="0" dirty="0" smtClean="0"/>
                        <a:t>)</a:t>
                      </a:r>
                      <a:endParaRPr lang="en-US" b="0" u="none" dirty="0"/>
                    </a:p>
                  </a:txBody>
                  <a:tcPr>
                    <a:solidFill>
                      <a:schemeClr val="accent6"/>
                    </a:solidFill>
                  </a:tcPr>
                </a:tc>
                <a:extLst>
                  <a:ext uri="{0D108BD9-81ED-4DB2-BD59-A6C34878D82A}">
                    <a16:rowId xmlns:a16="http://schemas.microsoft.com/office/drawing/2014/main" val="1356645655"/>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622392048"/>
              </p:ext>
            </p:extLst>
          </p:nvPr>
        </p:nvGraphicFramePr>
        <p:xfrm>
          <a:off x="341970" y="2274260"/>
          <a:ext cx="8460060" cy="2148732"/>
        </p:xfrm>
        <a:graphic>
          <a:graphicData uri="http://schemas.openxmlformats.org/drawingml/2006/table">
            <a:tbl>
              <a:tblPr firstRow="1" bandRow="1">
                <a:tableStyleId>{3332D64C-8942-42BA-92D0-258D979DEA1F}</a:tableStyleId>
              </a:tblPr>
              <a:tblGrid>
                <a:gridCol w="1692012">
                  <a:extLst>
                    <a:ext uri="{9D8B030D-6E8A-4147-A177-3AD203B41FA5}">
                      <a16:colId xmlns:a16="http://schemas.microsoft.com/office/drawing/2014/main" val="144455786"/>
                    </a:ext>
                  </a:extLst>
                </a:gridCol>
                <a:gridCol w="1692012">
                  <a:extLst>
                    <a:ext uri="{9D8B030D-6E8A-4147-A177-3AD203B41FA5}">
                      <a16:colId xmlns:a16="http://schemas.microsoft.com/office/drawing/2014/main" val="853180554"/>
                    </a:ext>
                  </a:extLst>
                </a:gridCol>
                <a:gridCol w="1692012">
                  <a:extLst>
                    <a:ext uri="{9D8B030D-6E8A-4147-A177-3AD203B41FA5}">
                      <a16:colId xmlns:a16="http://schemas.microsoft.com/office/drawing/2014/main" val="70337288"/>
                    </a:ext>
                  </a:extLst>
                </a:gridCol>
                <a:gridCol w="1692012">
                  <a:extLst>
                    <a:ext uri="{9D8B030D-6E8A-4147-A177-3AD203B41FA5}">
                      <a16:colId xmlns:a16="http://schemas.microsoft.com/office/drawing/2014/main" val="1732834869"/>
                    </a:ext>
                  </a:extLst>
                </a:gridCol>
                <a:gridCol w="1692012">
                  <a:extLst>
                    <a:ext uri="{9D8B030D-6E8A-4147-A177-3AD203B41FA5}">
                      <a16:colId xmlns:a16="http://schemas.microsoft.com/office/drawing/2014/main" val="2949276993"/>
                    </a:ext>
                  </a:extLst>
                </a:gridCol>
              </a:tblGrid>
              <a:tr h="518160">
                <a:tc gridSpan="5">
                  <a:txBody>
                    <a:bodyPr/>
                    <a:lstStyle/>
                    <a:p>
                      <a:endParaRPr lang="en-US" dirty="0" smtClean="0"/>
                    </a:p>
                    <a:p>
                      <a:r>
                        <a:rPr lang="en-US" dirty="0" smtClean="0"/>
                        <a:t>Table 16:</a:t>
                      </a:r>
                      <a:r>
                        <a:rPr lang="en-US" baseline="0" dirty="0" smtClean="0"/>
                        <a:t> Score Comparison for Density Five, Test (MLR, Log)</a:t>
                      </a:r>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3693920"/>
                  </a:ext>
                </a:extLst>
              </a:tr>
              <a:tr h="518110">
                <a:tc>
                  <a:txBody>
                    <a:bodyPr/>
                    <a:lstStyle/>
                    <a:p>
                      <a:r>
                        <a:rPr lang="en-US" dirty="0" smtClean="0"/>
                        <a:t>Model</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R-Squared</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a:t>
                      </a:r>
                      <a:r>
                        <a:rPr lang="en-US" baseline="0" dirty="0" smtClean="0"/>
                        <a:t> Squared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Root Mean Squared</a:t>
                      </a:r>
                      <a:r>
                        <a:rPr lang="en-US" baseline="0" dirty="0" smtClean="0"/>
                        <a:t>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 Absolute Percentage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extLst>
                  <a:ext uri="{0D108BD9-81ED-4DB2-BD59-A6C34878D82A}">
                    <a16:rowId xmlns:a16="http://schemas.microsoft.com/office/drawing/2014/main" val="489281713"/>
                  </a:ext>
                </a:extLst>
              </a:tr>
              <a:tr h="370804">
                <a:tc>
                  <a:txBody>
                    <a:bodyPr/>
                    <a:lstStyle/>
                    <a:p>
                      <a:r>
                        <a:rPr lang="en-US" b="0" dirty="0" smtClean="0"/>
                        <a:t>MLR</a:t>
                      </a:r>
                      <a:endParaRPr lang="en-US" b="0" dirty="0"/>
                    </a:p>
                  </a:txBody>
                  <a:tcPr>
                    <a:solidFill>
                      <a:schemeClr val="accent6"/>
                    </a:solidFill>
                  </a:tcPr>
                </a:tc>
                <a:tc>
                  <a:txBody>
                    <a:bodyPr/>
                    <a:lstStyle/>
                    <a:p>
                      <a:r>
                        <a:rPr lang="en-US" dirty="0" smtClean="0"/>
                        <a:t>0.4057</a:t>
                      </a:r>
                      <a:endParaRPr lang="en-US" b="0" dirty="0"/>
                    </a:p>
                  </a:txBody>
                  <a:tcPr>
                    <a:solidFill>
                      <a:schemeClr val="accent6"/>
                    </a:solidFill>
                  </a:tcPr>
                </a:tc>
                <a:tc>
                  <a:txBody>
                    <a:bodyPr/>
                    <a:lstStyle/>
                    <a:p>
                      <a:r>
                        <a:rPr lang="en-US" dirty="0" smtClean="0"/>
                        <a:t>0.0669</a:t>
                      </a:r>
                      <a:endParaRPr lang="en-US" b="0" dirty="0"/>
                    </a:p>
                  </a:txBody>
                  <a:tcPr>
                    <a:solidFill>
                      <a:schemeClr val="accent6"/>
                    </a:solidFill>
                  </a:tcPr>
                </a:tc>
                <a:tc>
                  <a:txBody>
                    <a:bodyPr/>
                    <a:lstStyle/>
                    <a:p>
                      <a:r>
                        <a:rPr lang="en-US" dirty="0" smtClean="0"/>
                        <a:t>0.2586</a:t>
                      </a:r>
                      <a:endParaRPr lang="en-US" b="0" dirty="0"/>
                    </a:p>
                  </a:txBody>
                  <a:tcPr>
                    <a:solidFill>
                      <a:schemeClr val="accent6"/>
                    </a:solidFill>
                  </a:tcPr>
                </a:tc>
                <a:tc>
                  <a:txBody>
                    <a:bodyPr/>
                    <a:lstStyle/>
                    <a:p>
                      <a:r>
                        <a:rPr lang="en-US" dirty="0" smtClean="0"/>
                        <a:t>2.1410</a:t>
                      </a:r>
                      <a:endParaRPr lang="en-US" b="0" dirty="0"/>
                    </a:p>
                  </a:txBody>
                  <a:tcPr>
                    <a:solidFill>
                      <a:schemeClr val="accent6"/>
                    </a:solidFill>
                  </a:tcPr>
                </a:tc>
                <a:extLst>
                  <a:ext uri="{0D108BD9-81ED-4DB2-BD59-A6C34878D82A}">
                    <a16:rowId xmlns:a16="http://schemas.microsoft.com/office/drawing/2014/main" val="883500650"/>
                  </a:ext>
                </a:extLst>
              </a:tr>
              <a:tr h="370804">
                <a:tc>
                  <a:txBody>
                    <a:bodyPr/>
                    <a:lstStyle/>
                    <a:p>
                      <a:r>
                        <a:rPr lang="en-US" b="1" dirty="0" smtClean="0"/>
                        <a:t>Ridge</a:t>
                      </a:r>
                      <a:endParaRPr lang="en-US" b="1" dirty="0"/>
                    </a:p>
                  </a:txBody>
                  <a:tcPr>
                    <a:solidFill>
                      <a:schemeClr val="accent6"/>
                    </a:solidFill>
                  </a:tcPr>
                </a:tc>
                <a:tc>
                  <a:txBody>
                    <a:bodyPr/>
                    <a:lstStyle/>
                    <a:p>
                      <a:r>
                        <a:rPr lang="en-US" dirty="0" smtClean="0"/>
                        <a:t>0.4059</a:t>
                      </a:r>
                      <a:endParaRPr lang="en-US" b="0" u="none" dirty="0"/>
                    </a:p>
                  </a:txBody>
                  <a:tcPr>
                    <a:solidFill>
                      <a:schemeClr val="accent6"/>
                    </a:solidFill>
                  </a:tcPr>
                </a:tc>
                <a:tc>
                  <a:txBody>
                    <a:bodyPr/>
                    <a:lstStyle/>
                    <a:p>
                      <a:r>
                        <a:rPr lang="en-US" dirty="0" smtClean="0"/>
                        <a:t>0.0669</a:t>
                      </a:r>
                      <a:endParaRPr lang="en-US" b="0" u="none" dirty="0"/>
                    </a:p>
                  </a:txBody>
                  <a:tcPr>
                    <a:solidFill>
                      <a:schemeClr val="accent6"/>
                    </a:solidFill>
                  </a:tcPr>
                </a:tc>
                <a:tc>
                  <a:txBody>
                    <a:bodyPr/>
                    <a:lstStyle/>
                    <a:p>
                      <a:r>
                        <a:rPr lang="en-US" dirty="0" smtClean="0"/>
                        <a:t>0.2586</a:t>
                      </a:r>
                      <a:endParaRPr lang="en-US" b="0" u="none" dirty="0"/>
                    </a:p>
                  </a:txBody>
                  <a:tcPr>
                    <a:solidFill>
                      <a:schemeClr val="accent6"/>
                    </a:solidFill>
                  </a:tcPr>
                </a:tc>
                <a:tc>
                  <a:txBody>
                    <a:bodyPr/>
                    <a:lstStyle/>
                    <a:p>
                      <a:r>
                        <a:rPr lang="en-US" dirty="0" smtClean="0"/>
                        <a:t>0.0215</a:t>
                      </a:r>
                      <a:endParaRPr lang="en-US" b="0" u="none" dirty="0"/>
                    </a:p>
                  </a:txBody>
                  <a:tcPr>
                    <a:solidFill>
                      <a:schemeClr val="accent6"/>
                    </a:solidFill>
                  </a:tcPr>
                </a:tc>
                <a:extLst>
                  <a:ext uri="{0D108BD9-81ED-4DB2-BD59-A6C34878D82A}">
                    <a16:rowId xmlns:a16="http://schemas.microsoft.com/office/drawing/2014/main" val="4041454763"/>
                  </a:ext>
                </a:extLst>
              </a:tr>
              <a:tr h="370804">
                <a:tc>
                  <a:txBody>
                    <a:bodyPr/>
                    <a:lstStyle/>
                    <a:p>
                      <a:r>
                        <a:rPr lang="en-US" b="0" dirty="0" smtClean="0"/>
                        <a:t>Lasso</a:t>
                      </a:r>
                      <a:endParaRPr lang="en-US" b="0" dirty="0"/>
                    </a:p>
                  </a:txBody>
                  <a:tcPr>
                    <a:solidFill>
                      <a:schemeClr val="accent6"/>
                    </a:solidFill>
                  </a:tcPr>
                </a:tc>
                <a:tc>
                  <a:txBody>
                    <a:bodyPr/>
                    <a:lstStyle/>
                    <a:p>
                      <a:r>
                        <a:rPr lang="en-US" dirty="0" smtClean="0"/>
                        <a:t>-0.0001</a:t>
                      </a:r>
                      <a:endParaRPr lang="en-US" b="0" u="none" dirty="0"/>
                    </a:p>
                  </a:txBody>
                  <a:tcPr>
                    <a:solidFill>
                      <a:schemeClr val="accent6"/>
                    </a:solidFill>
                  </a:tcPr>
                </a:tc>
                <a:tc>
                  <a:txBody>
                    <a:bodyPr/>
                    <a:lstStyle/>
                    <a:p>
                      <a:r>
                        <a:rPr lang="en-US" dirty="0" smtClean="0"/>
                        <a:t>0.1126</a:t>
                      </a:r>
                      <a:endParaRPr lang="en-US" b="0" u="none" dirty="0"/>
                    </a:p>
                  </a:txBody>
                  <a:tcPr>
                    <a:solidFill>
                      <a:schemeClr val="accent6"/>
                    </a:solidFill>
                  </a:tcPr>
                </a:tc>
                <a:tc>
                  <a:txBody>
                    <a:bodyPr/>
                    <a:lstStyle/>
                    <a:p>
                      <a:r>
                        <a:rPr lang="en-US" dirty="0" smtClean="0"/>
                        <a:t>0.3355</a:t>
                      </a:r>
                      <a:endParaRPr lang="en-US" b="0" u="none" dirty="0"/>
                    </a:p>
                  </a:txBody>
                  <a:tcPr>
                    <a:solidFill>
                      <a:schemeClr val="accent6"/>
                    </a:solidFill>
                  </a:tcPr>
                </a:tc>
                <a:tc>
                  <a:txBody>
                    <a:bodyPr/>
                    <a:lstStyle/>
                    <a:p>
                      <a:r>
                        <a:rPr lang="en-US" dirty="0" smtClean="0"/>
                        <a:t>0.0313</a:t>
                      </a:r>
                      <a:endParaRPr lang="en-US" b="0" u="none" dirty="0"/>
                    </a:p>
                  </a:txBody>
                  <a:tcPr>
                    <a:solidFill>
                      <a:schemeClr val="accent6"/>
                    </a:solidFill>
                  </a:tcPr>
                </a:tc>
                <a:extLst>
                  <a:ext uri="{0D108BD9-81ED-4DB2-BD59-A6C34878D82A}">
                    <a16:rowId xmlns:a16="http://schemas.microsoft.com/office/drawing/2014/main" val="1356645655"/>
                  </a:ext>
                </a:extLst>
              </a:tr>
            </a:tbl>
          </a:graphicData>
        </a:graphic>
      </p:graphicFrame>
    </p:spTree>
    <p:extLst>
      <p:ext uri="{BB962C8B-B14F-4D97-AF65-F5344CB8AC3E}">
        <p14:creationId xmlns:p14="http://schemas.microsoft.com/office/powerpoint/2010/main" val="1377137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MLR: Distance</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2576" y="336615"/>
            <a:ext cx="2661424" cy="1838582"/>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2576" y="2524602"/>
            <a:ext cx="2661424" cy="1848108"/>
          </a:xfrm>
          <a:prstGeom prst="rect">
            <a:avLst/>
          </a:prstGeom>
        </p:spPr>
      </p:pic>
      <p:sp>
        <p:nvSpPr>
          <p:cNvPr id="11" name="TextBox 10"/>
          <p:cNvSpPr txBox="1"/>
          <p:nvPr/>
        </p:nvSpPr>
        <p:spPr>
          <a:xfrm>
            <a:off x="7471317" y="2277497"/>
            <a:ext cx="2378927" cy="307777"/>
          </a:xfrm>
          <a:prstGeom prst="rect">
            <a:avLst/>
          </a:prstGeom>
          <a:noFill/>
        </p:spPr>
        <p:txBody>
          <a:bodyPr wrap="square" rtlCol="0">
            <a:spAutoFit/>
          </a:bodyPr>
          <a:lstStyle/>
          <a:p>
            <a:r>
              <a:rPr lang="en-US" dirty="0" smtClean="0"/>
              <a:t>Ridge</a:t>
            </a:r>
            <a:endParaRPr lang="en-US" dirty="0"/>
          </a:p>
        </p:txBody>
      </p:sp>
      <p:sp>
        <p:nvSpPr>
          <p:cNvPr id="12" name="TextBox 11"/>
          <p:cNvSpPr txBox="1"/>
          <p:nvPr/>
        </p:nvSpPr>
        <p:spPr>
          <a:xfrm>
            <a:off x="7471317" y="102776"/>
            <a:ext cx="1873404" cy="307777"/>
          </a:xfrm>
          <a:prstGeom prst="rect">
            <a:avLst/>
          </a:prstGeom>
          <a:noFill/>
        </p:spPr>
        <p:txBody>
          <a:bodyPr wrap="square" rtlCol="0">
            <a:spAutoFit/>
          </a:bodyPr>
          <a:lstStyle/>
          <a:p>
            <a:r>
              <a:rPr lang="en-US" dirty="0" smtClean="0"/>
              <a:t>MLR</a:t>
            </a:r>
            <a:endParaRPr lang="en-US" dirty="0"/>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221761"/>
            <a:ext cx="6482576" cy="3921739"/>
          </a:xfrm>
          <a:prstGeom prst="rect">
            <a:avLst/>
          </a:prstGeom>
        </p:spPr>
      </p:pic>
    </p:spTree>
    <p:extLst>
      <p:ext uri="{BB962C8B-B14F-4D97-AF65-F5344CB8AC3E}">
        <p14:creationId xmlns:p14="http://schemas.microsoft.com/office/powerpoint/2010/main" val="5761044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144586"/>
            <a:ext cx="4540021" cy="572700"/>
          </a:xfrm>
        </p:spPr>
        <p:txBody>
          <a:bodyPr/>
          <a:lstStyle/>
          <a:p>
            <a:r>
              <a:rPr lang="en-US" dirty="0" smtClean="0"/>
              <a:t>Random Forest: Distance</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0022" y="1717287"/>
            <a:ext cx="4603978" cy="3426211"/>
          </a:xfrm>
          <a:prstGeom prst="rect">
            <a:avLst/>
          </a:prstGeom>
        </p:spPr>
      </p:pic>
      <p:sp>
        <p:nvSpPr>
          <p:cNvPr id="7" name="Title 2"/>
          <p:cNvSpPr txBox="1">
            <a:spLocks/>
          </p:cNvSpPr>
          <p:nvPr/>
        </p:nvSpPr>
        <p:spPr>
          <a:xfrm>
            <a:off x="4540021" y="1225610"/>
            <a:ext cx="410867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Black"/>
              <a:buNone/>
              <a:defRPr sz="27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smtClean="0"/>
              <a:t>XGBoost: Distance</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17286"/>
            <a:ext cx="4540021" cy="3426213"/>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0560" y="1717285"/>
            <a:ext cx="4753440" cy="3426212"/>
          </a:xfrm>
          <a:prstGeom prst="rect">
            <a:avLst/>
          </a:prstGeom>
        </p:spPr>
      </p:pic>
    </p:spTree>
    <p:extLst>
      <p:ext uri="{BB962C8B-B14F-4D97-AF65-F5344CB8AC3E}">
        <p14:creationId xmlns:p14="http://schemas.microsoft.com/office/powerpoint/2010/main" val="4927714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959005"/>
            <a:ext cx="5032917" cy="333784"/>
          </a:xfrm>
        </p:spPr>
        <p:txBody>
          <a:bodyPr/>
          <a:lstStyle/>
          <a:p>
            <a:r>
              <a:rPr lang="en-US" dirty="0" smtClean="0"/>
              <a:t>Random Forest: Distance, Partial Dependency Display</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99424"/>
            <a:ext cx="4505093" cy="324407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0075" y="1899425"/>
            <a:ext cx="4573926" cy="3244076"/>
          </a:xfrm>
          <a:prstGeom prst="rect">
            <a:avLst/>
          </a:prstGeom>
        </p:spPr>
      </p:pic>
      <p:sp>
        <p:nvSpPr>
          <p:cNvPr id="7" name="Title 2"/>
          <p:cNvSpPr txBox="1">
            <a:spLocks/>
          </p:cNvSpPr>
          <p:nvPr/>
        </p:nvSpPr>
        <p:spPr>
          <a:xfrm>
            <a:off x="4973444" y="959005"/>
            <a:ext cx="4485705" cy="38583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Black"/>
              <a:buNone/>
              <a:defRPr sz="27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err="1" smtClean="0"/>
              <a:t>XGBoost</a:t>
            </a:r>
            <a:r>
              <a:rPr lang="en-US" dirty="0" smtClean="0"/>
              <a:t>: Distance, Partial Dependency Display</a:t>
            </a:r>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1899424"/>
            <a:ext cx="4505092" cy="3244076"/>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899424"/>
            <a:ext cx="4505093" cy="3244076"/>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0075" y="1899424"/>
            <a:ext cx="4540472" cy="3244076"/>
          </a:xfrm>
          <a:prstGeom prst="rect">
            <a:avLst/>
          </a:prstGeom>
        </p:spPr>
      </p:pic>
    </p:spTree>
    <p:extLst>
      <p:ext uri="{BB962C8B-B14F-4D97-AF65-F5344CB8AC3E}">
        <p14:creationId xmlns:p14="http://schemas.microsoft.com/office/powerpoint/2010/main" val="1654708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340;p29"/>
          <p:cNvSpPr txBox="1">
            <a:spLocks/>
          </p:cNvSpPr>
          <p:nvPr/>
        </p:nvSpPr>
        <p:spPr>
          <a:xfrm>
            <a:off x="187275" y="564944"/>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Black"/>
              <a:buNone/>
              <a:defRPr sz="27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a:t>Introduction</a:t>
            </a:r>
          </a:p>
        </p:txBody>
      </p:sp>
      <p:sp>
        <p:nvSpPr>
          <p:cNvPr id="5" name="TextBox 4"/>
          <p:cNvSpPr txBox="1"/>
          <p:nvPr/>
        </p:nvSpPr>
        <p:spPr>
          <a:xfrm>
            <a:off x="187137" y="1461413"/>
            <a:ext cx="7897460" cy="3170099"/>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US" sz="2000" dirty="0">
                <a:solidFill>
                  <a:schemeClr val="tx1"/>
                </a:solidFill>
                <a:latin typeface="Montserrat Medium"/>
              </a:rPr>
              <a:t>Haystacks.ai has conducted extensive analysis on internal amenities (in-complex daycare, gyms) and their effect on rental prices.</a:t>
            </a:r>
          </a:p>
          <a:p>
            <a:pPr marL="342900" indent="-342900">
              <a:buFont typeface="Arial" panose="020B0604020202020204" pitchFamily="34" charset="0"/>
              <a:buChar char="●"/>
            </a:pPr>
            <a:endParaRPr lang="en-US" sz="2000" dirty="0">
              <a:solidFill>
                <a:schemeClr val="tx1"/>
              </a:solidFill>
              <a:latin typeface="Montserrat Medium"/>
            </a:endParaRPr>
          </a:p>
          <a:p>
            <a:pPr marL="342900" indent="-342900">
              <a:buFont typeface="Arial" panose="020B0604020202020204" pitchFamily="34" charset="0"/>
              <a:buChar char="•"/>
            </a:pPr>
            <a:r>
              <a:rPr lang="en-US" sz="2000" dirty="0">
                <a:solidFill>
                  <a:schemeClr val="tx1"/>
                </a:solidFill>
                <a:latin typeface="Montserrat Medium"/>
              </a:rPr>
              <a:t>Now, we want to find out how external amenities, such as grocery stores and schools, directly influence rental price.</a:t>
            </a:r>
          </a:p>
          <a:p>
            <a:pPr marL="342900" indent="-342900">
              <a:buFont typeface="Arial" panose="020B0604020202020204" pitchFamily="34" charset="0"/>
              <a:buChar char="●"/>
            </a:pPr>
            <a:endParaRPr lang="en-US" sz="2000" dirty="0">
              <a:solidFill>
                <a:schemeClr val="tx1"/>
              </a:solidFill>
              <a:latin typeface="Montserrat Medium"/>
            </a:endParaRPr>
          </a:p>
          <a:p>
            <a:pPr marL="342900" indent="-342900">
              <a:buFont typeface="Arial" panose="020B0604020202020204" pitchFamily="34" charset="0"/>
              <a:buChar char="•"/>
            </a:pPr>
            <a:r>
              <a:rPr lang="en-US" sz="2000" dirty="0">
                <a:solidFill>
                  <a:schemeClr val="tx1"/>
                </a:solidFill>
                <a:latin typeface="Montserrat Medium"/>
              </a:rPr>
              <a:t>These external amenities will be referred to as “Points of Interests” or POIs</a:t>
            </a:r>
            <a:endParaRPr lang="en-US" dirty="0">
              <a:solidFill>
                <a:schemeClr val="tx1"/>
              </a:solidFill>
            </a:endParaRPr>
          </a:p>
          <a:p>
            <a:pPr marL="342900" indent="-342900">
              <a:buChar char="•"/>
            </a:pPr>
            <a:endParaRPr lang="en-US" sz="2000" dirty="0">
              <a:solidFill>
                <a:schemeClr val="tx1"/>
              </a:solidFill>
              <a:latin typeface="Montserrat Medium"/>
            </a:endParaRPr>
          </a:p>
        </p:txBody>
      </p:sp>
    </p:spTree>
    <p:extLst>
      <p:ext uri="{BB962C8B-B14F-4D97-AF65-F5344CB8AC3E}">
        <p14:creationId xmlns:p14="http://schemas.microsoft.com/office/powerpoint/2010/main" val="27456185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2"/>
          <p:cNvSpPr txBox="1">
            <a:spLocks/>
          </p:cNvSpPr>
          <p:nvPr/>
        </p:nvSpPr>
        <p:spPr>
          <a:xfrm>
            <a:off x="7538225" y="195981"/>
            <a:ext cx="1829666"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Black"/>
              <a:buNone/>
              <a:defRPr sz="27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dirty="0" smtClean="0"/>
              <a:t>MLR: Density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3769112" cy="232208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319812"/>
            <a:ext cx="3769112" cy="2823687"/>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9113" y="0"/>
            <a:ext cx="3769112" cy="2341680"/>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9112" y="3471746"/>
            <a:ext cx="2594517" cy="1671754"/>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63629" y="3471746"/>
            <a:ext cx="2780371" cy="1671754"/>
          </a:xfrm>
          <a:prstGeom prst="rect">
            <a:avLst/>
          </a:prstGeom>
        </p:spPr>
      </p:pic>
      <p:pic>
        <p:nvPicPr>
          <p:cNvPr id="21" name="Picture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55633" y="2341680"/>
            <a:ext cx="2688367" cy="1130066"/>
          </a:xfrm>
          <a:prstGeom prst="rect">
            <a:avLst/>
          </a:prstGeom>
        </p:spPr>
      </p:pic>
    </p:spTree>
    <p:extLst>
      <p:ext uri="{BB962C8B-B14F-4D97-AF65-F5344CB8AC3E}">
        <p14:creationId xmlns:p14="http://schemas.microsoft.com/office/powerpoint/2010/main" val="32537207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45380" y="772684"/>
            <a:ext cx="4030980" cy="1406635"/>
          </a:xfrm>
        </p:spPr>
        <p:txBody>
          <a:bodyPr/>
          <a:lstStyle/>
          <a:p>
            <a:r>
              <a:rPr lang="en-US" dirty="0" smtClean="0"/>
              <a:t>Random Forest: Density</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75562"/>
            <a:ext cx="4813530" cy="255908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3530" y="2392682"/>
            <a:ext cx="4330470" cy="274196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3530" y="2392682"/>
            <a:ext cx="4330470" cy="2741966"/>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6942"/>
            <a:ext cx="4813530" cy="2582504"/>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2575562"/>
            <a:ext cx="4813530" cy="2571750"/>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13530" y="2392682"/>
            <a:ext cx="4330470" cy="2754630"/>
          </a:xfrm>
          <a:prstGeom prst="rect">
            <a:avLst/>
          </a:prstGeom>
        </p:spPr>
      </p:pic>
    </p:spTree>
    <p:extLst>
      <p:ext uri="{BB962C8B-B14F-4D97-AF65-F5344CB8AC3E}">
        <p14:creationId xmlns:p14="http://schemas.microsoft.com/office/powerpoint/2010/main" val="30491132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22126" y="965792"/>
            <a:ext cx="3295743" cy="572700"/>
          </a:xfrm>
        </p:spPr>
        <p:txBody>
          <a:bodyPr/>
          <a:lstStyle/>
          <a:p>
            <a:r>
              <a:rPr lang="en-US" dirty="0" err="1"/>
              <a:t>XGBoost</a:t>
            </a:r>
            <a:r>
              <a:rPr lang="en-US" dirty="0"/>
              <a:t>: Density</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668297" cy="2758069"/>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758068"/>
            <a:ext cx="4668296" cy="2385431"/>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8297" y="2133599"/>
            <a:ext cx="4475703" cy="3009899"/>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
            <a:ext cx="4668297" cy="2758069"/>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755022"/>
            <a:ext cx="4668296" cy="2388475"/>
          </a:xfrm>
          <a:prstGeom prst="rect">
            <a:avLst/>
          </a:prstGeom>
        </p:spPr>
      </p:pic>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68297" y="2133597"/>
            <a:ext cx="4475704" cy="3009899"/>
          </a:xfrm>
          <a:prstGeom prst="rect">
            <a:avLst/>
          </a:prstGeom>
        </p:spPr>
      </p:pic>
    </p:spTree>
    <p:extLst>
      <p:ext uri="{BB962C8B-B14F-4D97-AF65-F5344CB8AC3E}">
        <p14:creationId xmlns:p14="http://schemas.microsoft.com/office/powerpoint/2010/main" val="32757476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1774" y="460916"/>
            <a:ext cx="5189034" cy="572700"/>
          </a:xfrm>
        </p:spPr>
        <p:txBody>
          <a:bodyPr/>
          <a:lstStyle/>
          <a:p>
            <a:r>
              <a:rPr lang="en-US" sz="2400" dirty="0" smtClean="0"/>
              <a:t>Random Forest: </a:t>
            </a:r>
            <a:r>
              <a:rPr lang="en-US" sz="2400" dirty="0"/>
              <a:t>Density, Partial Dependency Display (One Mile)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75316"/>
            <a:ext cx="4411764" cy="2795239"/>
          </a:xfrm>
          <a:prstGeom prst="rect">
            <a:avLst/>
          </a:prstGeom>
        </p:spPr>
      </p:pic>
      <p:sp>
        <p:nvSpPr>
          <p:cNvPr id="6" name="Title 2"/>
          <p:cNvSpPr txBox="1">
            <a:spLocks/>
          </p:cNvSpPr>
          <p:nvPr/>
        </p:nvSpPr>
        <p:spPr>
          <a:xfrm>
            <a:off x="4505093" y="460916"/>
            <a:ext cx="463890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Black"/>
              <a:buNone/>
              <a:defRPr sz="27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sz="2400" dirty="0" err="1" smtClean="0"/>
              <a:t>XGBoost</a:t>
            </a:r>
            <a:r>
              <a:rPr lang="en-US" sz="2400" dirty="0" smtClean="0"/>
              <a:t>: Density, Partial Dependency Display (One Mile)</a:t>
            </a:r>
            <a:endParaRPr lang="en-US" sz="24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6605" y="1300976"/>
            <a:ext cx="4527395" cy="3842524"/>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300976"/>
            <a:ext cx="4616605" cy="3842524"/>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6604" y="1300976"/>
            <a:ext cx="4527395" cy="3842524"/>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1300976"/>
            <a:ext cx="4616604" cy="3836701"/>
          </a:xfrm>
          <a:prstGeom prst="rect">
            <a:avLst/>
          </a:prstGeom>
        </p:spPr>
      </p:pic>
    </p:spTree>
    <p:extLst>
      <p:ext uri="{BB962C8B-B14F-4D97-AF65-F5344CB8AC3E}">
        <p14:creationId xmlns:p14="http://schemas.microsoft.com/office/powerpoint/2010/main" val="2338159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75316"/>
            <a:ext cx="4411764" cy="2795239"/>
          </a:xfrm>
          <a:prstGeom prst="rect">
            <a:avLst/>
          </a:prstGeom>
        </p:spPr>
      </p:pic>
      <p:sp>
        <p:nvSpPr>
          <p:cNvPr id="6" name="Title 2"/>
          <p:cNvSpPr txBox="1">
            <a:spLocks/>
          </p:cNvSpPr>
          <p:nvPr/>
        </p:nvSpPr>
        <p:spPr>
          <a:xfrm>
            <a:off x="-81774" y="460916"/>
            <a:ext cx="518903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Black"/>
              <a:buNone/>
              <a:defRPr sz="27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sz="2000" dirty="0" smtClean="0"/>
              <a:t>Random Forest: Density, Partial Dependency Display (Three Miles)</a:t>
            </a:r>
            <a:endParaRPr lang="en-US" sz="2000" dirty="0"/>
          </a:p>
        </p:txBody>
      </p:sp>
      <p:sp>
        <p:nvSpPr>
          <p:cNvPr id="7" name="Title 2"/>
          <p:cNvSpPr txBox="1">
            <a:spLocks/>
          </p:cNvSpPr>
          <p:nvPr/>
        </p:nvSpPr>
        <p:spPr>
          <a:xfrm>
            <a:off x="4505093" y="460916"/>
            <a:ext cx="463890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Black"/>
              <a:buNone/>
              <a:defRPr sz="27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sz="2000" dirty="0" err="1" smtClean="0"/>
              <a:t>XGBoost</a:t>
            </a:r>
            <a:r>
              <a:rPr lang="en-US" sz="2000" dirty="0" smtClean="0"/>
              <a:t>: Density, Partial Dependency Display (Three Miles)</a:t>
            </a:r>
            <a:endParaRPr lang="en-US" sz="200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5093" y="1375316"/>
            <a:ext cx="4638907" cy="2795239"/>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5092" y="1377643"/>
            <a:ext cx="4638907" cy="2792912"/>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617" y="1375316"/>
            <a:ext cx="4393147" cy="2795239"/>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300976"/>
            <a:ext cx="4616605" cy="3842524"/>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300976"/>
            <a:ext cx="4616606" cy="3842524"/>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6604" y="1300976"/>
            <a:ext cx="4527395" cy="3842524"/>
          </a:xfrm>
          <a:prstGeom prst="rect">
            <a:avLst/>
          </a:prstGeom>
        </p:spPr>
      </p:pic>
      <p:pic>
        <p:nvPicPr>
          <p:cNvPr id="2" name="Picture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60" y="1300976"/>
            <a:ext cx="4618663" cy="3842524"/>
          </a:xfrm>
          <a:prstGeom prst="rect">
            <a:avLst/>
          </a:prstGeom>
        </p:spPr>
      </p:pic>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16602" y="1311571"/>
            <a:ext cx="4527397" cy="3831929"/>
          </a:xfrm>
          <a:prstGeom prst="rect">
            <a:avLst/>
          </a:prstGeom>
        </p:spPr>
      </p:pic>
    </p:spTree>
    <p:extLst>
      <p:ext uri="{BB962C8B-B14F-4D97-AF65-F5344CB8AC3E}">
        <p14:creationId xmlns:p14="http://schemas.microsoft.com/office/powerpoint/2010/main" val="16939242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81774" y="460916"/>
            <a:ext cx="518903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Black"/>
              <a:buNone/>
              <a:defRPr sz="27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sz="2000" dirty="0" smtClean="0"/>
              <a:t>Random Forest: Density, Partial Dependency Display (Five Miles)</a:t>
            </a:r>
            <a:endParaRPr lang="en-US" sz="2000" dirty="0"/>
          </a:p>
        </p:txBody>
      </p:sp>
      <p:sp>
        <p:nvSpPr>
          <p:cNvPr id="7" name="Title 2"/>
          <p:cNvSpPr txBox="1">
            <a:spLocks/>
          </p:cNvSpPr>
          <p:nvPr/>
        </p:nvSpPr>
        <p:spPr>
          <a:xfrm>
            <a:off x="4505093" y="460916"/>
            <a:ext cx="463890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Black"/>
              <a:buNone/>
              <a:defRPr sz="27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sz="2000" dirty="0" err="1" smtClean="0"/>
              <a:t>XGBoost</a:t>
            </a:r>
            <a:r>
              <a:rPr lang="en-US" sz="2000" dirty="0" smtClean="0"/>
              <a:t>: Density, Partial Dependency Display (Five Miles)</a:t>
            </a:r>
            <a:endParaRPr lang="en-US" sz="2000"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512" y="1244453"/>
            <a:ext cx="4460486" cy="3899048"/>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1244452"/>
            <a:ext cx="4683514" cy="3899047"/>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3512" y="1244450"/>
            <a:ext cx="4378714" cy="3824300"/>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244449"/>
            <a:ext cx="4683512" cy="3899052"/>
          </a:xfrm>
          <a:prstGeom prst="rect">
            <a:avLst/>
          </a:prstGeom>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83512" y="1244448"/>
            <a:ext cx="4460488" cy="3899051"/>
          </a:xfrm>
          <a:prstGeom prst="rect">
            <a:avLst/>
          </a:prstGeom>
        </p:spPr>
      </p:pic>
    </p:spTree>
    <p:extLst>
      <p:ext uri="{BB962C8B-B14F-4D97-AF65-F5344CB8AC3E}">
        <p14:creationId xmlns:p14="http://schemas.microsoft.com/office/powerpoint/2010/main" val="1376767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55"/>
        <p:cNvGrpSpPr/>
        <p:nvPr/>
      </p:nvGrpSpPr>
      <p:grpSpPr>
        <a:xfrm>
          <a:off x="0" y="0"/>
          <a:ext cx="0" cy="0"/>
          <a:chOff x="0" y="0"/>
          <a:chExt cx="0" cy="0"/>
        </a:xfrm>
      </p:grpSpPr>
      <p:sp>
        <p:nvSpPr>
          <p:cNvPr id="1656" name="Google Shape;1656;p37"/>
          <p:cNvSpPr txBox="1">
            <a:spLocks noGrp="1"/>
          </p:cNvSpPr>
          <p:nvPr>
            <p:ph type="title"/>
          </p:nvPr>
        </p:nvSpPr>
        <p:spPr>
          <a:xfrm>
            <a:off x="1924400" y="613700"/>
            <a:ext cx="5868532" cy="828300"/>
          </a:xfrm>
          <a:prstGeom prst="rect">
            <a:avLst/>
          </a:prstGeom>
        </p:spPr>
        <p:txBody>
          <a:bodyPr spcFirstLastPara="1" wrap="square" lIns="91425" tIns="91425" rIns="91425" bIns="91425" anchor="ctr" anchorCtr="0">
            <a:noAutofit/>
          </a:bodyPr>
          <a:lstStyle/>
          <a:p>
            <a:r>
              <a:rPr lang="en-US" sz="1800" dirty="0">
                <a:solidFill>
                  <a:schemeClr val="bg1"/>
                </a:solidFill>
                <a:latin typeface="Raleway Black"/>
              </a:rPr>
              <a:t>How do external amenities impact rental prices on Build-to-Rent and Single/Multi Family Rental Homes?</a:t>
            </a:r>
          </a:p>
        </p:txBody>
      </p:sp>
      <p:sp>
        <p:nvSpPr>
          <p:cNvPr id="1657" name="Google Shape;1657;p37"/>
          <p:cNvSpPr txBox="1">
            <a:spLocks noGrp="1"/>
          </p:cNvSpPr>
          <p:nvPr>
            <p:ph type="subTitle" idx="1"/>
          </p:nvPr>
        </p:nvSpPr>
        <p:spPr>
          <a:xfrm>
            <a:off x="644475" y="-5533"/>
            <a:ext cx="4906200" cy="445200"/>
          </a:xfrm>
          <a:prstGeom prst="rect">
            <a:avLst/>
          </a:prstGeom>
        </p:spPr>
        <p:txBody>
          <a:bodyPr spcFirstLastPara="1" wrap="square" lIns="91425" tIns="91425" rIns="91425" bIns="91425" anchor="t" anchorCtr="0">
            <a:noAutofit/>
          </a:bodyPr>
          <a:lstStyle/>
          <a:p>
            <a:r>
              <a:rPr lang="en-US" sz="2700" dirty="0">
                <a:latin typeface="Raleway Black"/>
              </a:rPr>
              <a:t>The Business Questions</a:t>
            </a:r>
          </a:p>
        </p:txBody>
      </p:sp>
      <p:sp>
        <p:nvSpPr>
          <p:cNvPr id="1660" name="Google Shape;1660;p37"/>
          <p:cNvSpPr txBox="1">
            <a:spLocks noGrp="1"/>
          </p:cNvSpPr>
          <p:nvPr>
            <p:ph type="title" idx="2"/>
          </p:nvPr>
        </p:nvSpPr>
        <p:spPr>
          <a:xfrm>
            <a:off x="1924399" y="1910200"/>
            <a:ext cx="5587763" cy="828300"/>
          </a:xfrm>
          <a:prstGeom prst="rect">
            <a:avLst/>
          </a:prstGeom>
        </p:spPr>
        <p:txBody>
          <a:bodyPr spcFirstLastPara="1" wrap="square" lIns="91425" tIns="91425" rIns="91425" bIns="91425" anchor="ctr" anchorCtr="0">
            <a:noAutofit/>
          </a:bodyPr>
          <a:lstStyle/>
          <a:p>
            <a:r>
              <a:rPr lang="en-US" sz="1800" dirty="0">
                <a:solidFill>
                  <a:schemeClr val="bg1"/>
                </a:solidFill>
              </a:rPr>
              <a:t>Which external amenities significantly influence rental price the most?</a:t>
            </a:r>
          </a:p>
        </p:txBody>
      </p:sp>
      <p:sp>
        <p:nvSpPr>
          <p:cNvPr id="1661" name="Google Shape;1661;p37"/>
          <p:cNvSpPr txBox="1">
            <a:spLocks noGrp="1"/>
          </p:cNvSpPr>
          <p:nvPr>
            <p:ph type="title" idx="4"/>
          </p:nvPr>
        </p:nvSpPr>
        <p:spPr>
          <a:xfrm>
            <a:off x="1924400" y="3206699"/>
            <a:ext cx="4906200" cy="82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smtClean="0"/>
              <a:t>To what extent does distance affect rental prices in regards to selected external amenities?</a:t>
            </a:r>
            <a:endParaRPr sz="1800" dirty="0">
              <a:solidFill>
                <a:schemeClr val="lt1"/>
              </a:solidFill>
            </a:endParaRPr>
          </a:p>
        </p:txBody>
      </p:sp>
      <p:sp>
        <p:nvSpPr>
          <p:cNvPr id="1662" name="Google Shape;1662;p37"/>
          <p:cNvSpPr/>
          <p:nvPr/>
        </p:nvSpPr>
        <p:spPr>
          <a:xfrm>
            <a:off x="867500" y="613700"/>
            <a:ext cx="828300" cy="828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7"/>
          <p:cNvSpPr/>
          <p:nvPr/>
        </p:nvSpPr>
        <p:spPr>
          <a:xfrm>
            <a:off x="867500" y="1910200"/>
            <a:ext cx="828300" cy="828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7"/>
          <p:cNvSpPr/>
          <p:nvPr/>
        </p:nvSpPr>
        <p:spPr>
          <a:xfrm>
            <a:off x="867500" y="3206700"/>
            <a:ext cx="828300" cy="828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5" name="Google Shape;1665;p37"/>
          <p:cNvGrpSpPr/>
          <p:nvPr/>
        </p:nvGrpSpPr>
        <p:grpSpPr>
          <a:xfrm>
            <a:off x="1046840" y="2096508"/>
            <a:ext cx="469635" cy="455683"/>
            <a:chOff x="2533300" y="2640150"/>
            <a:chExt cx="358500" cy="347850"/>
          </a:xfrm>
        </p:grpSpPr>
        <p:sp>
          <p:nvSpPr>
            <p:cNvPr id="1666" name="Google Shape;1666;p37"/>
            <p:cNvSpPr/>
            <p:nvPr/>
          </p:nvSpPr>
          <p:spPr>
            <a:xfrm>
              <a:off x="2699225" y="2974625"/>
              <a:ext cx="14975" cy="13375"/>
            </a:xfrm>
            <a:custGeom>
              <a:avLst/>
              <a:gdLst/>
              <a:ahLst/>
              <a:cxnLst/>
              <a:rect l="l" t="t" r="r" b="b"/>
              <a:pathLst>
                <a:path w="599" h="535" extrusionOk="0">
                  <a:moveTo>
                    <a:pt x="315" y="1"/>
                  </a:moveTo>
                  <a:cubicBezTo>
                    <a:pt x="245" y="1"/>
                    <a:pt x="180" y="20"/>
                    <a:pt x="132" y="68"/>
                  </a:cubicBezTo>
                  <a:cubicBezTo>
                    <a:pt x="51" y="149"/>
                    <a:pt x="0" y="240"/>
                    <a:pt x="51" y="362"/>
                  </a:cubicBezTo>
                  <a:cubicBezTo>
                    <a:pt x="91" y="494"/>
                    <a:pt x="213" y="535"/>
                    <a:pt x="305" y="535"/>
                  </a:cubicBezTo>
                  <a:cubicBezTo>
                    <a:pt x="426" y="535"/>
                    <a:pt x="558" y="453"/>
                    <a:pt x="599" y="322"/>
                  </a:cubicBezTo>
                  <a:cubicBezTo>
                    <a:pt x="599" y="240"/>
                    <a:pt x="558" y="108"/>
                    <a:pt x="467" y="27"/>
                  </a:cubicBezTo>
                  <a:cubicBezTo>
                    <a:pt x="417" y="10"/>
                    <a:pt x="364" y="1"/>
                    <a:pt x="315" y="1"/>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7"/>
            <p:cNvSpPr/>
            <p:nvPr/>
          </p:nvSpPr>
          <p:spPr>
            <a:xfrm>
              <a:off x="2533300" y="2690325"/>
              <a:ext cx="358500" cy="297675"/>
            </a:xfrm>
            <a:custGeom>
              <a:avLst/>
              <a:gdLst/>
              <a:ahLst/>
              <a:cxnLst/>
              <a:rect l="l" t="t" r="r" b="b"/>
              <a:pathLst>
                <a:path w="14340" h="11907" extrusionOk="0">
                  <a:moveTo>
                    <a:pt x="11082" y="571"/>
                  </a:moveTo>
                  <a:cubicBezTo>
                    <a:pt x="11803" y="571"/>
                    <a:pt x="12391" y="1170"/>
                    <a:pt x="12391" y="1880"/>
                  </a:cubicBezTo>
                  <a:lnTo>
                    <a:pt x="12391" y="2225"/>
                  </a:lnTo>
                  <a:cubicBezTo>
                    <a:pt x="12391" y="2347"/>
                    <a:pt x="12472" y="2438"/>
                    <a:pt x="12564" y="2479"/>
                  </a:cubicBezTo>
                  <a:cubicBezTo>
                    <a:pt x="13031" y="2692"/>
                    <a:pt x="13366" y="3108"/>
                    <a:pt x="13366" y="3656"/>
                  </a:cubicBezTo>
                  <a:cubicBezTo>
                    <a:pt x="13366" y="4336"/>
                    <a:pt x="12097" y="4925"/>
                    <a:pt x="12097" y="4925"/>
                  </a:cubicBezTo>
                  <a:lnTo>
                    <a:pt x="11336" y="4925"/>
                  </a:lnTo>
                  <a:lnTo>
                    <a:pt x="11336" y="4163"/>
                  </a:lnTo>
                  <a:lnTo>
                    <a:pt x="12056" y="3402"/>
                  </a:lnTo>
                  <a:cubicBezTo>
                    <a:pt x="12178" y="3321"/>
                    <a:pt x="12178" y="3149"/>
                    <a:pt x="12056" y="3027"/>
                  </a:cubicBezTo>
                  <a:cubicBezTo>
                    <a:pt x="12011" y="2986"/>
                    <a:pt x="11947" y="2966"/>
                    <a:pt x="11879" y="2966"/>
                  </a:cubicBezTo>
                  <a:cubicBezTo>
                    <a:pt x="11810" y="2966"/>
                    <a:pt x="11737" y="2986"/>
                    <a:pt x="11671" y="3027"/>
                  </a:cubicBezTo>
                  <a:lnTo>
                    <a:pt x="11336" y="3402"/>
                  </a:lnTo>
                  <a:lnTo>
                    <a:pt x="11336" y="2479"/>
                  </a:lnTo>
                  <a:cubicBezTo>
                    <a:pt x="11336" y="2347"/>
                    <a:pt x="11204" y="2225"/>
                    <a:pt x="11082" y="2225"/>
                  </a:cubicBezTo>
                  <a:cubicBezTo>
                    <a:pt x="10910" y="2225"/>
                    <a:pt x="10788" y="2347"/>
                    <a:pt x="10788" y="2479"/>
                  </a:cubicBezTo>
                  <a:lnTo>
                    <a:pt x="10788" y="4925"/>
                  </a:lnTo>
                  <a:lnTo>
                    <a:pt x="10027" y="4925"/>
                  </a:lnTo>
                  <a:cubicBezTo>
                    <a:pt x="10027" y="4925"/>
                    <a:pt x="8758" y="4336"/>
                    <a:pt x="8758" y="3656"/>
                  </a:cubicBezTo>
                  <a:cubicBezTo>
                    <a:pt x="8758" y="3108"/>
                    <a:pt x="9093" y="2692"/>
                    <a:pt x="9560" y="2479"/>
                  </a:cubicBezTo>
                  <a:cubicBezTo>
                    <a:pt x="9641" y="2438"/>
                    <a:pt x="9732" y="2347"/>
                    <a:pt x="9732" y="2225"/>
                  </a:cubicBezTo>
                  <a:lnTo>
                    <a:pt x="9732" y="1880"/>
                  </a:lnTo>
                  <a:cubicBezTo>
                    <a:pt x="9732" y="1170"/>
                    <a:pt x="10321" y="571"/>
                    <a:pt x="11082" y="571"/>
                  </a:cubicBezTo>
                  <a:close/>
                  <a:moveTo>
                    <a:pt x="5419" y="5097"/>
                  </a:moveTo>
                  <a:lnTo>
                    <a:pt x="5419" y="5858"/>
                  </a:lnTo>
                  <a:lnTo>
                    <a:pt x="507" y="5858"/>
                  </a:lnTo>
                  <a:lnTo>
                    <a:pt x="507" y="5097"/>
                  </a:lnTo>
                  <a:close/>
                  <a:moveTo>
                    <a:pt x="7034" y="2345"/>
                  </a:moveTo>
                  <a:cubicBezTo>
                    <a:pt x="7057" y="2345"/>
                    <a:pt x="7080" y="2345"/>
                    <a:pt x="7104" y="2347"/>
                  </a:cubicBezTo>
                  <a:cubicBezTo>
                    <a:pt x="7743" y="2347"/>
                    <a:pt x="8210" y="2854"/>
                    <a:pt x="8210" y="3453"/>
                  </a:cubicBezTo>
                  <a:lnTo>
                    <a:pt x="8210" y="5432"/>
                  </a:lnTo>
                  <a:cubicBezTo>
                    <a:pt x="8210" y="5939"/>
                    <a:pt x="7865" y="6406"/>
                    <a:pt x="7398" y="6538"/>
                  </a:cubicBezTo>
                  <a:lnTo>
                    <a:pt x="7398" y="4123"/>
                  </a:lnTo>
                  <a:cubicBezTo>
                    <a:pt x="7398" y="4001"/>
                    <a:pt x="7276" y="3869"/>
                    <a:pt x="7145" y="3829"/>
                  </a:cubicBezTo>
                  <a:cubicBezTo>
                    <a:pt x="6982" y="3829"/>
                    <a:pt x="6850" y="3960"/>
                    <a:pt x="6850" y="4123"/>
                  </a:cubicBezTo>
                  <a:lnTo>
                    <a:pt x="6850" y="6538"/>
                  </a:lnTo>
                  <a:cubicBezTo>
                    <a:pt x="6343" y="6406"/>
                    <a:pt x="5967" y="5990"/>
                    <a:pt x="5967" y="5432"/>
                  </a:cubicBezTo>
                  <a:lnTo>
                    <a:pt x="5967" y="3453"/>
                  </a:lnTo>
                  <a:cubicBezTo>
                    <a:pt x="5967" y="2838"/>
                    <a:pt x="6437" y="2345"/>
                    <a:pt x="7034" y="2345"/>
                  </a:cubicBezTo>
                  <a:close/>
                  <a:moveTo>
                    <a:pt x="4780" y="6366"/>
                  </a:moveTo>
                  <a:lnTo>
                    <a:pt x="4780" y="7167"/>
                  </a:lnTo>
                  <a:lnTo>
                    <a:pt x="1147" y="7167"/>
                  </a:lnTo>
                  <a:lnTo>
                    <a:pt x="1147" y="6366"/>
                  </a:lnTo>
                  <a:close/>
                  <a:moveTo>
                    <a:pt x="5419" y="7715"/>
                  </a:moveTo>
                  <a:lnTo>
                    <a:pt x="5419" y="8608"/>
                  </a:lnTo>
                  <a:lnTo>
                    <a:pt x="507" y="8608"/>
                  </a:lnTo>
                  <a:lnTo>
                    <a:pt x="507" y="7715"/>
                  </a:lnTo>
                  <a:close/>
                  <a:moveTo>
                    <a:pt x="4780" y="9156"/>
                  </a:moveTo>
                  <a:lnTo>
                    <a:pt x="4780" y="9796"/>
                  </a:lnTo>
                  <a:lnTo>
                    <a:pt x="1147" y="9796"/>
                  </a:lnTo>
                  <a:lnTo>
                    <a:pt x="1147" y="9156"/>
                  </a:lnTo>
                  <a:close/>
                  <a:moveTo>
                    <a:pt x="5714" y="6366"/>
                  </a:moveTo>
                  <a:cubicBezTo>
                    <a:pt x="5967" y="6751"/>
                    <a:pt x="6343" y="7046"/>
                    <a:pt x="6810" y="7086"/>
                  </a:cubicBezTo>
                  <a:lnTo>
                    <a:pt x="6810" y="9796"/>
                  </a:lnTo>
                  <a:lnTo>
                    <a:pt x="5328" y="9796"/>
                  </a:lnTo>
                  <a:lnTo>
                    <a:pt x="5328" y="9156"/>
                  </a:lnTo>
                  <a:lnTo>
                    <a:pt x="5673" y="9156"/>
                  </a:lnTo>
                  <a:cubicBezTo>
                    <a:pt x="5835" y="9156"/>
                    <a:pt x="5927" y="9035"/>
                    <a:pt x="5927" y="8903"/>
                  </a:cubicBezTo>
                  <a:lnTo>
                    <a:pt x="5927" y="7421"/>
                  </a:lnTo>
                  <a:cubicBezTo>
                    <a:pt x="5927" y="7299"/>
                    <a:pt x="5835" y="7167"/>
                    <a:pt x="5673" y="7167"/>
                  </a:cubicBezTo>
                  <a:lnTo>
                    <a:pt x="5328" y="7167"/>
                  </a:lnTo>
                  <a:lnTo>
                    <a:pt x="5328" y="6366"/>
                  </a:lnTo>
                  <a:close/>
                  <a:moveTo>
                    <a:pt x="8758" y="4925"/>
                  </a:moveTo>
                  <a:cubicBezTo>
                    <a:pt x="9093" y="5270"/>
                    <a:pt x="9519" y="5432"/>
                    <a:pt x="10027" y="5432"/>
                  </a:cubicBezTo>
                  <a:lnTo>
                    <a:pt x="10788" y="5432"/>
                  </a:lnTo>
                  <a:lnTo>
                    <a:pt x="10788" y="8274"/>
                  </a:lnTo>
                  <a:lnTo>
                    <a:pt x="10402" y="8274"/>
                  </a:lnTo>
                  <a:cubicBezTo>
                    <a:pt x="10148" y="7928"/>
                    <a:pt x="9732" y="7766"/>
                    <a:pt x="9306" y="7766"/>
                  </a:cubicBezTo>
                  <a:cubicBezTo>
                    <a:pt x="8545" y="7766"/>
                    <a:pt x="7865" y="8395"/>
                    <a:pt x="7865" y="9197"/>
                  </a:cubicBezTo>
                  <a:cubicBezTo>
                    <a:pt x="7865" y="9410"/>
                    <a:pt x="7906" y="9623"/>
                    <a:pt x="7997" y="9796"/>
                  </a:cubicBezTo>
                  <a:lnTo>
                    <a:pt x="7398" y="9796"/>
                  </a:lnTo>
                  <a:lnTo>
                    <a:pt x="7398" y="7086"/>
                  </a:lnTo>
                  <a:cubicBezTo>
                    <a:pt x="8159" y="6954"/>
                    <a:pt x="8758" y="6244"/>
                    <a:pt x="8758" y="5432"/>
                  </a:cubicBezTo>
                  <a:lnTo>
                    <a:pt x="8758" y="4925"/>
                  </a:lnTo>
                  <a:close/>
                  <a:moveTo>
                    <a:pt x="9306" y="8314"/>
                  </a:moveTo>
                  <a:cubicBezTo>
                    <a:pt x="9600" y="8314"/>
                    <a:pt x="9895" y="8436"/>
                    <a:pt x="10067" y="8690"/>
                  </a:cubicBezTo>
                  <a:cubicBezTo>
                    <a:pt x="10128" y="8789"/>
                    <a:pt x="10195" y="8837"/>
                    <a:pt x="10277" y="8837"/>
                  </a:cubicBezTo>
                  <a:cubicBezTo>
                    <a:pt x="10303" y="8837"/>
                    <a:pt x="10332" y="8832"/>
                    <a:pt x="10362" y="8822"/>
                  </a:cubicBezTo>
                  <a:cubicBezTo>
                    <a:pt x="10443" y="8822"/>
                    <a:pt x="10494" y="8781"/>
                    <a:pt x="10534" y="8781"/>
                  </a:cubicBezTo>
                  <a:cubicBezTo>
                    <a:pt x="10696" y="8781"/>
                    <a:pt x="10828" y="8862"/>
                    <a:pt x="10950" y="8943"/>
                  </a:cubicBezTo>
                  <a:lnTo>
                    <a:pt x="11001" y="8943"/>
                  </a:lnTo>
                  <a:cubicBezTo>
                    <a:pt x="11037" y="8970"/>
                    <a:pt x="11074" y="8981"/>
                    <a:pt x="11110" y="8981"/>
                  </a:cubicBezTo>
                  <a:cubicBezTo>
                    <a:pt x="11196" y="8981"/>
                    <a:pt x="11279" y="8919"/>
                    <a:pt x="11336" y="8862"/>
                  </a:cubicBezTo>
                  <a:cubicBezTo>
                    <a:pt x="11458" y="8649"/>
                    <a:pt x="11671" y="8568"/>
                    <a:pt x="11924" y="8568"/>
                  </a:cubicBezTo>
                  <a:cubicBezTo>
                    <a:pt x="12310" y="8568"/>
                    <a:pt x="12604" y="8862"/>
                    <a:pt x="12604" y="9238"/>
                  </a:cubicBezTo>
                  <a:cubicBezTo>
                    <a:pt x="12604" y="9451"/>
                    <a:pt x="12523" y="9664"/>
                    <a:pt x="12391" y="9796"/>
                  </a:cubicBezTo>
                  <a:lnTo>
                    <a:pt x="8626" y="9796"/>
                  </a:lnTo>
                  <a:cubicBezTo>
                    <a:pt x="8504" y="9623"/>
                    <a:pt x="8413" y="9410"/>
                    <a:pt x="8413" y="9197"/>
                  </a:cubicBezTo>
                  <a:cubicBezTo>
                    <a:pt x="8413" y="8730"/>
                    <a:pt x="8839" y="8314"/>
                    <a:pt x="9306" y="8314"/>
                  </a:cubicBezTo>
                  <a:close/>
                  <a:moveTo>
                    <a:pt x="11027" y="1"/>
                  </a:moveTo>
                  <a:cubicBezTo>
                    <a:pt x="10001" y="1"/>
                    <a:pt x="9174" y="841"/>
                    <a:pt x="9174" y="1880"/>
                  </a:cubicBezTo>
                  <a:lnTo>
                    <a:pt x="9174" y="2053"/>
                  </a:lnTo>
                  <a:cubicBezTo>
                    <a:pt x="8921" y="2184"/>
                    <a:pt x="8667" y="2387"/>
                    <a:pt x="8545" y="2601"/>
                  </a:cubicBezTo>
                  <a:cubicBezTo>
                    <a:pt x="8244" y="2107"/>
                    <a:pt x="7696" y="1787"/>
                    <a:pt x="7064" y="1787"/>
                  </a:cubicBezTo>
                  <a:cubicBezTo>
                    <a:pt x="6994" y="1787"/>
                    <a:pt x="6922" y="1791"/>
                    <a:pt x="6850" y="1799"/>
                  </a:cubicBezTo>
                  <a:cubicBezTo>
                    <a:pt x="6049" y="1880"/>
                    <a:pt x="5419" y="2641"/>
                    <a:pt x="5419" y="3453"/>
                  </a:cubicBezTo>
                  <a:lnTo>
                    <a:pt x="5419" y="4549"/>
                  </a:lnTo>
                  <a:lnTo>
                    <a:pt x="254" y="4549"/>
                  </a:lnTo>
                  <a:cubicBezTo>
                    <a:pt x="91" y="4549"/>
                    <a:pt x="0" y="4671"/>
                    <a:pt x="0" y="4843"/>
                  </a:cubicBezTo>
                  <a:lnTo>
                    <a:pt x="0" y="6112"/>
                  </a:lnTo>
                  <a:cubicBezTo>
                    <a:pt x="0" y="6244"/>
                    <a:pt x="91" y="6366"/>
                    <a:pt x="254" y="6366"/>
                  </a:cubicBezTo>
                  <a:lnTo>
                    <a:pt x="599" y="6366"/>
                  </a:lnTo>
                  <a:lnTo>
                    <a:pt x="599" y="7167"/>
                  </a:lnTo>
                  <a:lnTo>
                    <a:pt x="254" y="7167"/>
                  </a:lnTo>
                  <a:cubicBezTo>
                    <a:pt x="91" y="7167"/>
                    <a:pt x="0" y="7299"/>
                    <a:pt x="0" y="7421"/>
                  </a:cubicBezTo>
                  <a:lnTo>
                    <a:pt x="0" y="8903"/>
                  </a:lnTo>
                  <a:cubicBezTo>
                    <a:pt x="0" y="9035"/>
                    <a:pt x="91" y="9156"/>
                    <a:pt x="254" y="9156"/>
                  </a:cubicBezTo>
                  <a:lnTo>
                    <a:pt x="599" y="9156"/>
                  </a:lnTo>
                  <a:lnTo>
                    <a:pt x="599" y="9796"/>
                  </a:lnTo>
                  <a:lnTo>
                    <a:pt x="254" y="9796"/>
                  </a:lnTo>
                  <a:cubicBezTo>
                    <a:pt x="91" y="9796"/>
                    <a:pt x="0" y="9918"/>
                    <a:pt x="0" y="10049"/>
                  </a:cubicBezTo>
                  <a:lnTo>
                    <a:pt x="0" y="11612"/>
                  </a:lnTo>
                  <a:lnTo>
                    <a:pt x="0" y="11734"/>
                  </a:lnTo>
                  <a:cubicBezTo>
                    <a:pt x="41" y="11825"/>
                    <a:pt x="132" y="11907"/>
                    <a:pt x="254" y="11907"/>
                  </a:cubicBezTo>
                  <a:lnTo>
                    <a:pt x="5714" y="11907"/>
                  </a:lnTo>
                  <a:cubicBezTo>
                    <a:pt x="5835" y="11907"/>
                    <a:pt x="5967" y="11825"/>
                    <a:pt x="5967" y="11694"/>
                  </a:cubicBezTo>
                  <a:cubicBezTo>
                    <a:pt x="6008" y="11521"/>
                    <a:pt x="5876" y="11359"/>
                    <a:pt x="5714" y="11359"/>
                  </a:cubicBezTo>
                  <a:lnTo>
                    <a:pt x="548" y="11359"/>
                  </a:lnTo>
                  <a:lnTo>
                    <a:pt x="548" y="10344"/>
                  </a:lnTo>
                  <a:lnTo>
                    <a:pt x="13366" y="10344"/>
                  </a:lnTo>
                  <a:lnTo>
                    <a:pt x="13366" y="11359"/>
                  </a:lnTo>
                  <a:lnTo>
                    <a:pt x="8210" y="11359"/>
                  </a:lnTo>
                  <a:cubicBezTo>
                    <a:pt x="8078" y="11359"/>
                    <a:pt x="7956" y="11440"/>
                    <a:pt x="7906" y="11612"/>
                  </a:cubicBezTo>
                  <a:cubicBezTo>
                    <a:pt x="7906" y="11775"/>
                    <a:pt x="8038" y="11907"/>
                    <a:pt x="8210" y="11907"/>
                  </a:cubicBezTo>
                  <a:lnTo>
                    <a:pt x="13660" y="11907"/>
                  </a:lnTo>
                  <a:cubicBezTo>
                    <a:pt x="13792" y="11907"/>
                    <a:pt x="13914" y="11775"/>
                    <a:pt x="13914" y="11653"/>
                  </a:cubicBezTo>
                  <a:lnTo>
                    <a:pt x="13914" y="10049"/>
                  </a:lnTo>
                  <a:cubicBezTo>
                    <a:pt x="13914" y="9918"/>
                    <a:pt x="13792" y="9796"/>
                    <a:pt x="13660" y="9796"/>
                  </a:cubicBezTo>
                  <a:lnTo>
                    <a:pt x="13071" y="9796"/>
                  </a:lnTo>
                  <a:cubicBezTo>
                    <a:pt x="13112" y="9623"/>
                    <a:pt x="13152" y="9451"/>
                    <a:pt x="13152" y="9238"/>
                  </a:cubicBezTo>
                  <a:cubicBezTo>
                    <a:pt x="13152" y="8568"/>
                    <a:pt x="12604" y="8020"/>
                    <a:pt x="11924" y="8020"/>
                  </a:cubicBezTo>
                  <a:cubicBezTo>
                    <a:pt x="11711" y="8020"/>
                    <a:pt x="11508" y="8060"/>
                    <a:pt x="11336" y="8142"/>
                  </a:cubicBezTo>
                  <a:lnTo>
                    <a:pt x="11336" y="5432"/>
                  </a:lnTo>
                  <a:lnTo>
                    <a:pt x="12472" y="5432"/>
                  </a:lnTo>
                  <a:cubicBezTo>
                    <a:pt x="12777" y="5432"/>
                    <a:pt x="13071" y="5351"/>
                    <a:pt x="13284" y="5097"/>
                  </a:cubicBezTo>
                  <a:cubicBezTo>
                    <a:pt x="14340" y="3960"/>
                    <a:pt x="13954" y="2560"/>
                    <a:pt x="12939" y="2053"/>
                  </a:cubicBezTo>
                  <a:lnTo>
                    <a:pt x="12939" y="1464"/>
                  </a:lnTo>
                  <a:cubicBezTo>
                    <a:pt x="12939" y="1119"/>
                    <a:pt x="12777" y="825"/>
                    <a:pt x="12523" y="611"/>
                  </a:cubicBezTo>
                  <a:cubicBezTo>
                    <a:pt x="12024" y="183"/>
                    <a:pt x="11504" y="1"/>
                    <a:pt x="11027" y="1"/>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7"/>
            <p:cNvSpPr/>
            <p:nvPr/>
          </p:nvSpPr>
          <p:spPr>
            <a:xfrm>
              <a:off x="2606350" y="2640150"/>
              <a:ext cx="159625" cy="68775"/>
            </a:xfrm>
            <a:custGeom>
              <a:avLst/>
              <a:gdLst/>
              <a:ahLst/>
              <a:cxnLst/>
              <a:rect l="l" t="t" r="r" b="b"/>
              <a:pathLst>
                <a:path w="6385" h="2751" extrusionOk="0">
                  <a:moveTo>
                    <a:pt x="4182" y="548"/>
                  </a:moveTo>
                  <a:cubicBezTo>
                    <a:pt x="4608" y="548"/>
                    <a:pt x="5034" y="761"/>
                    <a:pt x="5369" y="1056"/>
                  </a:cubicBezTo>
                  <a:cubicBezTo>
                    <a:pt x="5664" y="1401"/>
                    <a:pt x="5836" y="1776"/>
                    <a:pt x="5836" y="2202"/>
                  </a:cubicBezTo>
                  <a:lnTo>
                    <a:pt x="549" y="2202"/>
                  </a:lnTo>
                  <a:cubicBezTo>
                    <a:pt x="549" y="1604"/>
                    <a:pt x="1056" y="1096"/>
                    <a:pt x="1685" y="1096"/>
                  </a:cubicBezTo>
                  <a:cubicBezTo>
                    <a:pt x="1939" y="1096"/>
                    <a:pt x="2193" y="1188"/>
                    <a:pt x="2365" y="1350"/>
                  </a:cubicBezTo>
                  <a:cubicBezTo>
                    <a:pt x="2406" y="1375"/>
                    <a:pt x="2459" y="1388"/>
                    <a:pt x="2518" y="1388"/>
                  </a:cubicBezTo>
                  <a:cubicBezTo>
                    <a:pt x="2576" y="1388"/>
                    <a:pt x="2639" y="1375"/>
                    <a:pt x="2700" y="1350"/>
                  </a:cubicBezTo>
                  <a:cubicBezTo>
                    <a:pt x="2700" y="1350"/>
                    <a:pt x="2751" y="1309"/>
                    <a:pt x="2751" y="1269"/>
                  </a:cubicBezTo>
                  <a:cubicBezTo>
                    <a:pt x="3086" y="802"/>
                    <a:pt x="3634" y="548"/>
                    <a:pt x="4182" y="548"/>
                  </a:cubicBezTo>
                  <a:close/>
                  <a:moveTo>
                    <a:pt x="4182" y="0"/>
                  </a:moveTo>
                  <a:cubicBezTo>
                    <a:pt x="3512" y="0"/>
                    <a:pt x="2913" y="294"/>
                    <a:pt x="2497" y="761"/>
                  </a:cubicBezTo>
                  <a:cubicBezTo>
                    <a:pt x="2244" y="640"/>
                    <a:pt x="1990" y="548"/>
                    <a:pt x="1685" y="548"/>
                  </a:cubicBezTo>
                  <a:cubicBezTo>
                    <a:pt x="762" y="548"/>
                    <a:pt x="1" y="1309"/>
                    <a:pt x="1" y="2284"/>
                  </a:cubicBezTo>
                  <a:lnTo>
                    <a:pt x="1" y="2537"/>
                  </a:lnTo>
                  <a:cubicBezTo>
                    <a:pt x="41" y="2669"/>
                    <a:pt x="123" y="2750"/>
                    <a:pt x="295" y="2750"/>
                  </a:cubicBezTo>
                  <a:lnTo>
                    <a:pt x="6090" y="2750"/>
                  </a:lnTo>
                  <a:cubicBezTo>
                    <a:pt x="6252" y="2750"/>
                    <a:pt x="6344" y="2669"/>
                    <a:pt x="6384" y="2537"/>
                  </a:cubicBezTo>
                  <a:lnTo>
                    <a:pt x="6384" y="2365"/>
                  </a:lnTo>
                  <a:lnTo>
                    <a:pt x="6384" y="2284"/>
                  </a:lnTo>
                  <a:cubicBezTo>
                    <a:pt x="6384" y="1695"/>
                    <a:pt x="6171" y="1147"/>
                    <a:pt x="5745" y="680"/>
                  </a:cubicBezTo>
                  <a:cubicBezTo>
                    <a:pt x="5329" y="254"/>
                    <a:pt x="4781" y="0"/>
                    <a:pt x="4182" y="0"/>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9" name="Google Shape;1669;p37"/>
          <p:cNvGrpSpPr/>
          <p:nvPr/>
        </p:nvGrpSpPr>
        <p:grpSpPr>
          <a:xfrm>
            <a:off x="1048969" y="816292"/>
            <a:ext cx="465345" cy="423130"/>
            <a:chOff x="5557775" y="3767625"/>
            <a:chExt cx="355225" cy="323000"/>
          </a:xfrm>
        </p:grpSpPr>
        <p:sp>
          <p:nvSpPr>
            <p:cNvPr id="1670" name="Google Shape;1670;p37"/>
            <p:cNvSpPr/>
            <p:nvPr/>
          </p:nvSpPr>
          <p:spPr>
            <a:xfrm>
              <a:off x="5759725" y="4015350"/>
              <a:ext cx="14750" cy="13875"/>
            </a:xfrm>
            <a:custGeom>
              <a:avLst/>
              <a:gdLst/>
              <a:ahLst/>
              <a:cxnLst/>
              <a:rect l="l" t="t" r="r" b="b"/>
              <a:pathLst>
                <a:path w="590" h="555" extrusionOk="0">
                  <a:moveTo>
                    <a:pt x="307" y="0"/>
                  </a:moveTo>
                  <a:cubicBezTo>
                    <a:pt x="238" y="0"/>
                    <a:pt x="175" y="24"/>
                    <a:pt x="123" y="47"/>
                  </a:cubicBezTo>
                  <a:cubicBezTo>
                    <a:pt x="42" y="128"/>
                    <a:pt x="1" y="260"/>
                    <a:pt x="42" y="382"/>
                  </a:cubicBezTo>
                  <a:cubicBezTo>
                    <a:pt x="82" y="473"/>
                    <a:pt x="214" y="555"/>
                    <a:pt x="295" y="555"/>
                  </a:cubicBezTo>
                  <a:cubicBezTo>
                    <a:pt x="468" y="555"/>
                    <a:pt x="549" y="473"/>
                    <a:pt x="590" y="301"/>
                  </a:cubicBezTo>
                  <a:cubicBezTo>
                    <a:pt x="590" y="220"/>
                    <a:pt x="549" y="88"/>
                    <a:pt x="468" y="47"/>
                  </a:cubicBezTo>
                  <a:cubicBezTo>
                    <a:pt x="412" y="13"/>
                    <a:pt x="358" y="0"/>
                    <a:pt x="307" y="0"/>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7"/>
            <p:cNvSpPr/>
            <p:nvPr/>
          </p:nvSpPr>
          <p:spPr>
            <a:xfrm>
              <a:off x="5557775" y="3767625"/>
              <a:ext cx="355225" cy="323000"/>
            </a:xfrm>
            <a:custGeom>
              <a:avLst/>
              <a:gdLst/>
              <a:ahLst/>
              <a:cxnLst/>
              <a:rect l="l" t="t" r="r" b="b"/>
              <a:pathLst>
                <a:path w="14209" h="12920" extrusionOk="0">
                  <a:moveTo>
                    <a:pt x="3126" y="995"/>
                  </a:moveTo>
                  <a:lnTo>
                    <a:pt x="1269" y="2639"/>
                  </a:lnTo>
                  <a:lnTo>
                    <a:pt x="549" y="2639"/>
                  </a:lnTo>
                  <a:lnTo>
                    <a:pt x="549" y="995"/>
                  </a:lnTo>
                  <a:close/>
                  <a:moveTo>
                    <a:pt x="8120" y="995"/>
                  </a:moveTo>
                  <a:lnTo>
                    <a:pt x="8120" y="2639"/>
                  </a:lnTo>
                  <a:lnTo>
                    <a:pt x="7399" y="2639"/>
                  </a:lnTo>
                  <a:lnTo>
                    <a:pt x="5542" y="995"/>
                  </a:lnTo>
                  <a:close/>
                  <a:moveTo>
                    <a:pt x="13661" y="3187"/>
                  </a:moveTo>
                  <a:lnTo>
                    <a:pt x="13661" y="8058"/>
                  </a:lnTo>
                  <a:lnTo>
                    <a:pt x="8668" y="8058"/>
                  </a:lnTo>
                  <a:lnTo>
                    <a:pt x="8668" y="3187"/>
                  </a:lnTo>
                  <a:close/>
                  <a:moveTo>
                    <a:pt x="5247" y="9916"/>
                  </a:moveTo>
                  <a:lnTo>
                    <a:pt x="5247" y="11184"/>
                  </a:lnTo>
                  <a:lnTo>
                    <a:pt x="3431" y="11184"/>
                  </a:lnTo>
                  <a:lnTo>
                    <a:pt x="3431" y="9916"/>
                  </a:lnTo>
                  <a:close/>
                  <a:moveTo>
                    <a:pt x="6262" y="11732"/>
                  </a:moveTo>
                  <a:lnTo>
                    <a:pt x="6262" y="12371"/>
                  </a:lnTo>
                  <a:lnTo>
                    <a:pt x="2416" y="12371"/>
                  </a:lnTo>
                  <a:lnTo>
                    <a:pt x="2416" y="11732"/>
                  </a:lnTo>
                  <a:close/>
                  <a:moveTo>
                    <a:pt x="4353" y="1"/>
                  </a:moveTo>
                  <a:cubicBezTo>
                    <a:pt x="4283" y="1"/>
                    <a:pt x="4207" y="21"/>
                    <a:pt x="4141" y="62"/>
                  </a:cubicBezTo>
                  <a:lnTo>
                    <a:pt x="3766" y="447"/>
                  </a:lnTo>
                  <a:lnTo>
                    <a:pt x="295" y="447"/>
                  </a:lnTo>
                  <a:cubicBezTo>
                    <a:pt x="133" y="447"/>
                    <a:pt x="1" y="569"/>
                    <a:pt x="1" y="701"/>
                  </a:cubicBezTo>
                  <a:lnTo>
                    <a:pt x="1" y="12625"/>
                  </a:lnTo>
                  <a:cubicBezTo>
                    <a:pt x="1" y="12788"/>
                    <a:pt x="133" y="12920"/>
                    <a:pt x="295" y="12920"/>
                  </a:cubicBezTo>
                  <a:lnTo>
                    <a:pt x="8373" y="12920"/>
                  </a:lnTo>
                  <a:cubicBezTo>
                    <a:pt x="8546" y="12920"/>
                    <a:pt x="8668" y="12788"/>
                    <a:pt x="8668" y="12625"/>
                  </a:cubicBezTo>
                  <a:lnTo>
                    <a:pt x="8668" y="11732"/>
                  </a:lnTo>
                  <a:cubicBezTo>
                    <a:pt x="8668" y="11560"/>
                    <a:pt x="8586" y="11478"/>
                    <a:pt x="8414" y="11438"/>
                  </a:cubicBezTo>
                  <a:cubicBezTo>
                    <a:pt x="8251" y="11438"/>
                    <a:pt x="8120" y="11560"/>
                    <a:pt x="8120" y="11732"/>
                  </a:cubicBezTo>
                  <a:lnTo>
                    <a:pt x="8120" y="12371"/>
                  </a:lnTo>
                  <a:lnTo>
                    <a:pt x="6810" y="12371"/>
                  </a:lnTo>
                  <a:lnTo>
                    <a:pt x="6810" y="11478"/>
                  </a:lnTo>
                  <a:cubicBezTo>
                    <a:pt x="6810" y="11306"/>
                    <a:pt x="6678" y="11184"/>
                    <a:pt x="6516" y="11184"/>
                  </a:cubicBezTo>
                  <a:lnTo>
                    <a:pt x="5796" y="11184"/>
                  </a:lnTo>
                  <a:lnTo>
                    <a:pt x="5796" y="9621"/>
                  </a:lnTo>
                  <a:cubicBezTo>
                    <a:pt x="5796" y="9489"/>
                    <a:pt x="5664" y="9368"/>
                    <a:pt x="5501" y="9368"/>
                  </a:cubicBezTo>
                  <a:lnTo>
                    <a:pt x="3126" y="9368"/>
                  </a:lnTo>
                  <a:cubicBezTo>
                    <a:pt x="3005" y="9368"/>
                    <a:pt x="2873" y="9489"/>
                    <a:pt x="2873" y="9621"/>
                  </a:cubicBezTo>
                  <a:lnTo>
                    <a:pt x="2873" y="11184"/>
                  </a:lnTo>
                  <a:lnTo>
                    <a:pt x="2162" y="11184"/>
                  </a:lnTo>
                  <a:cubicBezTo>
                    <a:pt x="1990" y="11184"/>
                    <a:pt x="1858" y="11306"/>
                    <a:pt x="1858" y="11478"/>
                  </a:cubicBezTo>
                  <a:lnTo>
                    <a:pt x="1858" y="12371"/>
                  </a:lnTo>
                  <a:lnTo>
                    <a:pt x="549" y="12371"/>
                  </a:lnTo>
                  <a:lnTo>
                    <a:pt x="549" y="3147"/>
                  </a:lnTo>
                  <a:lnTo>
                    <a:pt x="1350" y="3147"/>
                  </a:lnTo>
                  <a:cubicBezTo>
                    <a:pt x="1367" y="3160"/>
                    <a:pt x="1379" y="3165"/>
                    <a:pt x="1388" y="3165"/>
                  </a:cubicBezTo>
                  <a:cubicBezTo>
                    <a:pt x="1406" y="3165"/>
                    <a:pt x="1415" y="3147"/>
                    <a:pt x="1442" y="3147"/>
                  </a:cubicBezTo>
                  <a:cubicBezTo>
                    <a:pt x="1482" y="3147"/>
                    <a:pt x="1523" y="3147"/>
                    <a:pt x="1523" y="3106"/>
                  </a:cubicBezTo>
                  <a:lnTo>
                    <a:pt x="4354" y="650"/>
                  </a:lnTo>
                  <a:lnTo>
                    <a:pt x="7145" y="3106"/>
                  </a:lnTo>
                  <a:cubicBezTo>
                    <a:pt x="7186" y="3147"/>
                    <a:pt x="7318" y="3187"/>
                    <a:pt x="7318" y="3187"/>
                  </a:cubicBezTo>
                  <a:lnTo>
                    <a:pt x="8120" y="3187"/>
                  </a:lnTo>
                  <a:lnTo>
                    <a:pt x="8120" y="8941"/>
                  </a:lnTo>
                  <a:cubicBezTo>
                    <a:pt x="8120" y="9073"/>
                    <a:pt x="8201" y="9195"/>
                    <a:pt x="8333" y="9236"/>
                  </a:cubicBezTo>
                  <a:cubicBezTo>
                    <a:pt x="8546" y="9236"/>
                    <a:pt x="8668" y="9114"/>
                    <a:pt x="8668" y="8941"/>
                  </a:cubicBezTo>
                  <a:lnTo>
                    <a:pt x="8668" y="8606"/>
                  </a:lnTo>
                  <a:lnTo>
                    <a:pt x="13955" y="8606"/>
                  </a:lnTo>
                  <a:cubicBezTo>
                    <a:pt x="14087" y="8606"/>
                    <a:pt x="14209" y="8475"/>
                    <a:pt x="14209" y="8312"/>
                  </a:cubicBezTo>
                  <a:lnTo>
                    <a:pt x="14209" y="2893"/>
                  </a:lnTo>
                  <a:cubicBezTo>
                    <a:pt x="14209" y="2771"/>
                    <a:pt x="14087" y="2639"/>
                    <a:pt x="13955" y="2639"/>
                  </a:cubicBezTo>
                  <a:lnTo>
                    <a:pt x="8668" y="2639"/>
                  </a:lnTo>
                  <a:lnTo>
                    <a:pt x="8668" y="701"/>
                  </a:lnTo>
                  <a:cubicBezTo>
                    <a:pt x="8668" y="569"/>
                    <a:pt x="8546" y="447"/>
                    <a:pt x="8373" y="447"/>
                  </a:cubicBezTo>
                  <a:lnTo>
                    <a:pt x="4953" y="447"/>
                  </a:lnTo>
                  <a:lnTo>
                    <a:pt x="4527" y="62"/>
                  </a:lnTo>
                  <a:cubicBezTo>
                    <a:pt x="4486" y="21"/>
                    <a:pt x="4423" y="1"/>
                    <a:pt x="4353" y="1"/>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7"/>
            <p:cNvSpPr/>
            <p:nvPr/>
          </p:nvSpPr>
          <p:spPr>
            <a:xfrm>
              <a:off x="5812500" y="3865125"/>
              <a:ext cx="49750" cy="83675"/>
            </a:xfrm>
            <a:custGeom>
              <a:avLst/>
              <a:gdLst/>
              <a:ahLst/>
              <a:cxnLst/>
              <a:rect l="l" t="t" r="r" b="b"/>
              <a:pathLst>
                <a:path w="1990" h="3347" extrusionOk="0">
                  <a:moveTo>
                    <a:pt x="681" y="941"/>
                  </a:moveTo>
                  <a:lnTo>
                    <a:pt x="681" y="1195"/>
                  </a:lnTo>
                  <a:cubicBezTo>
                    <a:pt x="640" y="1155"/>
                    <a:pt x="640" y="1114"/>
                    <a:pt x="640" y="1063"/>
                  </a:cubicBezTo>
                  <a:cubicBezTo>
                    <a:pt x="640" y="1023"/>
                    <a:pt x="640" y="982"/>
                    <a:pt x="681" y="941"/>
                  </a:cubicBezTo>
                  <a:close/>
                  <a:moveTo>
                    <a:pt x="1229" y="2037"/>
                  </a:moveTo>
                  <a:cubicBezTo>
                    <a:pt x="1361" y="2129"/>
                    <a:pt x="1401" y="2251"/>
                    <a:pt x="1401" y="2382"/>
                  </a:cubicBezTo>
                  <a:cubicBezTo>
                    <a:pt x="1401" y="2464"/>
                    <a:pt x="1310" y="2504"/>
                    <a:pt x="1229" y="2545"/>
                  </a:cubicBezTo>
                  <a:lnTo>
                    <a:pt x="1229" y="2037"/>
                  </a:lnTo>
                  <a:close/>
                  <a:moveTo>
                    <a:pt x="880" y="0"/>
                  </a:moveTo>
                  <a:cubicBezTo>
                    <a:pt x="855" y="0"/>
                    <a:pt x="829" y="3"/>
                    <a:pt x="803" y="8"/>
                  </a:cubicBezTo>
                  <a:cubicBezTo>
                    <a:pt x="721" y="48"/>
                    <a:pt x="640" y="180"/>
                    <a:pt x="640" y="302"/>
                  </a:cubicBezTo>
                  <a:cubicBezTo>
                    <a:pt x="640" y="302"/>
                    <a:pt x="640" y="353"/>
                    <a:pt x="600" y="353"/>
                  </a:cubicBezTo>
                  <a:cubicBezTo>
                    <a:pt x="346" y="434"/>
                    <a:pt x="92" y="728"/>
                    <a:pt x="92" y="1023"/>
                  </a:cubicBezTo>
                  <a:cubicBezTo>
                    <a:pt x="41" y="1368"/>
                    <a:pt x="214" y="1621"/>
                    <a:pt x="508" y="1784"/>
                  </a:cubicBezTo>
                  <a:cubicBezTo>
                    <a:pt x="549" y="1784"/>
                    <a:pt x="681" y="1824"/>
                    <a:pt x="681" y="1824"/>
                  </a:cubicBezTo>
                  <a:lnTo>
                    <a:pt x="681" y="2545"/>
                  </a:lnTo>
                  <a:cubicBezTo>
                    <a:pt x="600" y="2504"/>
                    <a:pt x="549" y="2464"/>
                    <a:pt x="508" y="2423"/>
                  </a:cubicBezTo>
                  <a:cubicBezTo>
                    <a:pt x="438" y="2347"/>
                    <a:pt x="351" y="2302"/>
                    <a:pt x="267" y="2302"/>
                  </a:cubicBezTo>
                  <a:cubicBezTo>
                    <a:pt x="205" y="2302"/>
                    <a:pt x="144" y="2326"/>
                    <a:pt x="92" y="2382"/>
                  </a:cubicBezTo>
                  <a:cubicBezTo>
                    <a:pt x="1" y="2504"/>
                    <a:pt x="1" y="2677"/>
                    <a:pt x="92" y="2758"/>
                  </a:cubicBezTo>
                  <a:cubicBezTo>
                    <a:pt x="255" y="2971"/>
                    <a:pt x="468" y="3052"/>
                    <a:pt x="681" y="3093"/>
                  </a:cubicBezTo>
                  <a:cubicBezTo>
                    <a:pt x="681" y="3265"/>
                    <a:pt x="803" y="3347"/>
                    <a:pt x="934" y="3347"/>
                  </a:cubicBezTo>
                  <a:cubicBezTo>
                    <a:pt x="1107" y="3347"/>
                    <a:pt x="1188" y="3265"/>
                    <a:pt x="1229" y="3144"/>
                  </a:cubicBezTo>
                  <a:cubicBezTo>
                    <a:pt x="1614" y="3052"/>
                    <a:pt x="1909" y="2799"/>
                    <a:pt x="1949" y="2423"/>
                  </a:cubicBezTo>
                  <a:cubicBezTo>
                    <a:pt x="1990" y="2037"/>
                    <a:pt x="1736" y="1621"/>
                    <a:pt x="1269" y="1449"/>
                  </a:cubicBezTo>
                  <a:lnTo>
                    <a:pt x="1229" y="1449"/>
                  </a:lnTo>
                  <a:lnTo>
                    <a:pt x="1229" y="901"/>
                  </a:lnTo>
                  <a:cubicBezTo>
                    <a:pt x="1269" y="941"/>
                    <a:pt x="1269" y="941"/>
                    <a:pt x="1269" y="982"/>
                  </a:cubicBezTo>
                  <a:cubicBezTo>
                    <a:pt x="1335" y="1048"/>
                    <a:pt x="1432" y="1091"/>
                    <a:pt x="1527" y="1091"/>
                  </a:cubicBezTo>
                  <a:cubicBezTo>
                    <a:pt x="1622" y="1091"/>
                    <a:pt x="1716" y="1048"/>
                    <a:pt x="1777" y="941"/>
                  </a:cubicBezTo>
                  <a:cubicBezTo>
                    <a:pt x="1868" y="860"/>
                    <a:pt x="1817" y="728"/>
                    <a:pt x="1777" y="647"/>
                  </a:cubicBezTo>
                  <a:cubicBezTo>
                    <a:pt x="1655" y="475"/>
                    <a:pt x="1482" y="353"/>
                    <a:pt x="1229" y="302"/>
                  </a:cubicBezTo>
                  <a:cubicBezTo>
                    <a:pt x="1229" y="124"/>
                    <a:pt x="1064" y="0"/>
                    <a:pt x="880" y="0"/>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7"/>
            <p:cNvSpPr/>
            <p:nvPr/>
          </p:nvSpPr>
          <p:spPr>
            <a:xfrm>
              <a:off x="5592800" y="3931025"/>
              <a:ext cx="61150" cy="53800"/>
            </a:xfrm>
            <a:custGeom>
              <a:avLst/>
              <a:gdLst/>
              <a:ahLst/>
              <a:cxnLst/>
              <a:rect l="l" t="t" r="r" b="b"/>
              <a:pathLst>
                <a:path w="2446" h="2152" extrusionOk="0">
                  <a:moveTo>
                    <a:pt x="1898" y="548"/>
                  </a:moveTo>
                  <a:lnTo>
                    <a:pt x="1898" y="1604"/>
                  </a:lnTo>
                  <a:lnTo>
                    <a:pt x="548" y="1604"/>
                  </a:lnTo>
                  <a:lnTo>
                    <a:pt x="548" y="548"/>
                  </a:lnTo>
                  <a:close/>
                  <a:moveTo>
                    <a:pt x="295" y="0"/>
                  </a:moveTo>
                  <a:cubicBezTo>
                    <a:pt x="122" y="0"/>
                    <a:pt x="0" y="122"/>
                    <a:pt x="0" y="254"/>
                  </a:cubicBezTo>
                  <a:lnTo>
                    <a:pt x="0" y="1857"/>
                  </a:lnTo>
                  <a:cubicBezTo>
                    <a:pt x="0" y="2030"/>
                    <a:pt x="122" y="2152"/>
                    <a:pt x="295" y="2152"/>
                  </a:cubicBezTo>
                  <a:lnTo>
                    <a:pt x="2152" y="2152"/>
                  </a:lnTo>
                  <a:cubicBezTo>
                    <a:pt x="2324" y="2152"/>
                    <a:pt x="2446" y="2030"/>
                    <a:pt x="2446" y="1857"/>
                  </a:cubicBezTo>
                  <a:lnTo>
                    <a:pt x="2446" y="254"/>
                  </a:lnTo>
                  <a:cubicBezTo>
                    <a:pt x="2446" y="122"/>
                    <a:pt x="2324" y="0"/>
                    <a:pt x="2152" y="0"/>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7"/>
            <p:cNvSpPr/>
            <p:nvPr/>
          </p:nvSpPr>
          <p:spPr>
            <a:xfrm>
              <a:off x="5678300" y="3931025"/>
              <a:ext cx="61425" cy="53800"/>
            </a:xfrm>
            <a:custGeom>
              <a:avLst/>
              <a:gdLst/>
              <a:ahLst/>
              <a:cxnLst/>
              <a:rect l="l" t="t" r="r" b="b"/>
              <a:pathLst>
                <a:path w="2457" h="2152" extrusionOk="0">
                  <a:moveTo>
                    <a:pt x="1908" y="548"/>
                  </a:moveTo>
                  <a:lnTo>
                    <a:pt x="1908" y="1604"/>
                  </a:lnTo>
                  <a:lnTo>
                    <a:pt x="589" y="1604"/>
                  </a:lnTo>
                  <a:lnTo>
                    <a:pt x="589" y="548"/>
                  </a:lnTo>
                  <a:close/>
                  <a:moveTo>
                    <a:pt x="295" y="0"/>
                  </a:moveTo>
                  <a:cubicBezTo>
                    <a:pt x="132" y="0"/>
                    <a:pt x="0" y="122"/>
                    <a:pt x="0" y="254"/>
                  </a:cubicBezTo>
                  <a:lnTo>
                    <a:pt x="0" y="1857"/>
                  </a:lnTo>
                  <a:cubicBezTo>
                    <a:pt x="0" y="2030"/>
                    <a:pt x="132" y="2152"/>
                    <a:pt x="295" y="2152"/>
                  </a:cubicBezTo>
                  <a:lnTo>
                    <a:pt x="2202" y="2152"/>
                  </a:lnTo>
                  <a:cubicBezTo>
                    <a:pt x="2324" y="2152"/>
                    <a:pt x="2456" y="2030"/>
                    <a:pt x="2456" y="1857"/>
                  </a:cubicBezTo>
                  <a:lnTo>
                    <a:pt x="2456" y="254"/>
                  </a:lnTo>
                  <a:cubicBezTo>
                    <a:pt x="2456" y="122"/>
                    <a:pt x="2324" y="0"/>
                    <a:pt x="2202" y="0"/>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7"/>
            <p:cNvSpPr/>
            <p:nvPr/>
          </p:nvSpPr>
          <p:spPr>
            <a:xfrm>
              <a:off x="5592800" y="3862250"/>
              <a:ext cx="61150" cy="54850"/>
            </a:xfrm>
            <a:custGeom>
              <a:avLst/>
              <a:gdLst/>
              <a:ahLst/>
              <a:cxnLst/>
              <a:rect l="l" t="t" r="r" b="b"/>
              <a:pathLst>
                <a:path w="2446" h="2194" extrusionOk="0">
                  <a:moveTo>
                    <a:pt x="1898" y="549"/>
                  </a:moveTo>
                  <a:lnTo>
                    <a:pt x="1898" y="1604"/>
                  </a:lnTo>
                  <a:lnTo>
                    <a:pt x="548" y="1604"/>
                  </a:lnTo>
                  <a:lnTo>
                    <a:pt x="548" y="549"/>
                  </a:lnTo>
                  <a:close/>
                  <a:moveTo>
                    <a:pt x="295" y="1"/>
                  </a:moveTo>
                  <a:cubicBezTo>
                    <a:pt x="122" y="1"/>
                    <a:pt x="0" y="123"/>
                    <a:pt x="0" y="295"/>
                  </a:cubicBezTo>
                  <a:lnTo>
                    <a:pt x="0" y="1899"/>
                  </a:lnTo>
                  <a:cubicBezTo>
                    <a:pt x="0" y="2071"/>
                    <a:pt x="122" y="2193"/>
                    <a:pt x="295" y="2193"/>
                  </a:cubicBezTo>
                  <a:lnTo>
                    <a:pt x="2152" y="2193"/>
                  </a:lnTo>
                  <a:cubicBezTo>
                    <a:pt x="2324" y="2193"/>
                    <a:pt x="2446" y="2071"/>
                    <a:pt x="2446" y="1899"/>
                  </a:cubicBezTo>
                  <a:lnTo>
                    <a:pt x="2446" y="295"/>
                  </a:lnTo>
                  <a:cubicBezTo>
                    <a:pt x="2446" y="123"/>
                    <a:pt x="2324" y="1"/>
                    <a:pt x="2152" y="1"/>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7"/>
            <p:cNvSpPr/>
            <p:nvPr/>
          </p:nvSpPr>
          <p:spPr>
            <a:xfrm>
              <a:off x="5678300" y="3862250"/>
              <a:ext cx="61425" cy="54850"/>
            </a:xfrm>
            <a:custGeom>
              <a:avLst/>
              <a:gdLst/>
              <a:ahLst/>
              <a:cxnLst/>
              <a:rect l="l" t="t" r="r" b="b"/>
              <a:pathLst>
                <a:path w="2457" h="2194" extrusionOk="0">
                  <a:moveTo>
                    <a:pt x="1908" y="549"/>
                  </a:moveTo>
                  <a:lnTo>
                    <a:pt x="1908" y="1604"/>
                  </a:lnTo>
                  <a:lnTo>
                    <a:pt x="589" y="1604"/>
                  </a:lnTo>
                  <a:lnTo>
                    <a:pt x="589" y="549"/>
                  </a:lnTo>
                  <a:close/>
                  <a:moveTo>
                    <a:pt x="295" y="1"/>
                  </a:moveTo>
                  <a:cubicBezTo>
                    <a:pt x="132" y="1"/>
                    <a:pt x="0" y="123"/>
                    <a:pt x="0" y="295"/>
                  </a:cubicBezTo>
                  <a:lnTo>
                    <a:pt x="0" y="1899"/>
                  </a:lnTo>
                  <a:cubicBezTo>
                    <a:pt x="0" y="2071"/>
                    <a:pt x="132" y="2193"/>
                    <a:pt x="295" y="2193"/>
                  </a:cubicBezTo>
                  <a:lnTo>
                    <a:pt x="2202" y="2193"/>
                  </a:lnTo>
                  <a:cubicBezTo>
                    <a:pt x="2324" y="2193"/>
                    <a:pt x="2456" y="2071"/>
                    <a:pt x="2456" y="1899"/>
                  </a:cubicBezTo>
                  <a:lnTo>
                    <a:pt x="2456" y="295"/>
                  </a:lnTo>
                  <a:cubicBezTo>
                    <a:pt x="2456" y="123"/>
                    <a:pt x="2324" y="1"/>
                    <a:pt x="2202" y="1"/>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7" name="Google Shape;1677;p37"/>
          <p:cNvGrpSpPr/>
          <p:nvPr/>
        </p:nvGrpSpPr>
        <p:grpSpPr>
          <a:xfrm>
            <a:off x="1084375" y="3388172"/>
            <a:ext cx="394539" cy="465345"/>
            <a:chOff x="4040850" y="3751125"/>
            <a:chExt cx="301175" cy="355225"/>
          </a:xfrm>
        </p:grpSpPr>
        <p:sp>
          <p:nvSpPr>
            <p:cNvPr id="1678" name="Google Shape;1678;p37"/>
            <p:cNvSpPr/>
            <p:nvPr/>
          </p:nvSpPr>
          <p:spPr>
            <a:xfrm>
              <a:off x="4286175" y="3925950"/>
              <a:ext cx="14750" cy="13475"/>
            </a:xfrm>
            <a:custGeom>
              <a:avLst/>
              <a:gdLst/>
              <a:ahLst/>
              <a:cxnLst/>
              <a:rect l="l" t="t" r="r" b="b"/>
              <a:pathLst>
                <a:path w="590" h="539" extrusionOk="0">
                  <a:moveTo>
                    <a:pt x="275" y="0"/>
                  </a:moveTo>
                  <a:cubicBezTo>
                    <a:pt x="216" y="0"/>
                    <a:pt x="163" y="10"/>
                    <a:pt x="122" y="31"/>
                  </a:cubicBezTo>
                  <a:cubicBezTo>
                    <a:pt x="41" y="112"/>
                    <a:pt x="1" y="244"/>
                    <a:pt x="41" y="366"/>
                  </a:cubicBezTo>
                  <a:cubicBezTo>
                    <a:pt x="82" y="457"/>
                    <a:pt x="163" y="538"/>
                    <a:pt x="295" y="538"/>
                  </a:cubicBezTo>
                  <a:cubicBezTo>
                    <a:pt x="417" y="538"/>
                    <a:pt x="549" y="457"/>
                    <a:pt x="589" y="325"/>
                  </a:cubicBezTo>
                  <a:cubicBezTo>
                    <a:pt x="589" y="203"/>
                    <a:pt x="549" y="71"/>
                    <a:pt x="457" y="31"/>
                  </a:cubicBezTo>
                  <a:cubicBezTo>
                    <a:pt x="396" y="10"/>
                    <a:pt x="333" y="0"/>
                    <a:pt x="275" y="0"/>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7"/>
            <p:cNvSpPr/>
            <p:nvPr/>
          </p:nvSpPr>
          <p:spPr>
            <a:xfrm>
              <a:off x="4097925" y="3783425"/>
              <a:ext cx="143875" cy="143300"/>
            </a:xfrm>
            <a:custGeom>
              <a:avLst/>
              <a:gdLst/>
              <a:ahLst/>
              <a:cxnLst/>
              <a:rect l="l" t="t" r="r" b="b"/>
              <a:pathLst>
                <a:path w="5755" h="5732" extrusionOk="0">
                  <a:moveTo>
                    <a:pt x="2873" y="657"/>
                  </a:moveTo>
                  <a:lnTo>
                    <a:pt x="4740" y="2474"/>
                  </a:lnTo>
                  <a:lnTo>
                    <a:pt x="1015" y="2474"/>
                  </a:lnTo>
                  <a:lnTo>
                    <a:pt x="2873" y="657"/>
                  </a:lnTo>
                  <a:close/>
                  <a:moveTo>
                    <a:pt x="3258" y="4382"/>
                  </a:moveTo>
                  <a:lnTo>
                    <a:pt x="3258" y="5143"/>
                  </a:lnTo>
                  <a:lnTo>
                    <a:pt x="2497" y="5143"/>
                  </a:lnTo>
                  <a:lnTo>
                    <a:pt x="2497" y="4382"/>
                  </a:lnTo>
                  <a:close/>
                  <a:moveTo>
                    <a:pt x="4608" y="3022"/>
                  </a:moveTo>
                  <a:lnTo>
                    <a:pt x="4608" y="5143"/>
                  </a:lnTo>
                  <a:lnTo>
                    <a:pt x="3806" y="5143"/>
                  </a:lnTo>
                  <a:lnTo>
                    <a:pt x="3806" y="4077"/>
                  </a:lnTo>
                  <a:cubicBezTo>
                    <a:pt x="3806" y="3956"/>
                    <a:pt x="3674" y="3824"/>
                    <a:pt x="3512" y="3824"/>
                  </a:cubicBezTo>
                  <a:lnTo>
                    <a:pt x="2203" y="3824"/>
                  </a:lnTo>
                  <a:cubicBezTo>
                    <a:pt x="2071" y="3824"/>
                    <a:pt x="1949" y="3956"/>
                    <a:pt x="1949" y="4077"/>
                  </a:cubicBezTo>
                  <a:lnTo>
                    <a:pt x="1949" y="5143"/>
                  </a:lnTo>
                  <a:lnTo>
                    <a:pt x="1137" y="5143"/>
                  </a:lnTo>
                  <a:lnTo>
                    <a:pt x="1137" y="3022"/>
                  </a:lnTo>
                  <a:close/>
                  <a:moveTo>
                    <a:pt x="2883" y="0"/>
                  </a:moveTo>
                  <a:cubicBezTo>
                    <a:pt x="2814" y="0"/>
                    <a:pt x="2751" y="23"/>
                    <a:pt x="2710" y="69"/>
                  </a:cubicBezTo>
                  <a:lnTo>
                    <a:pt x="122" y="2555"/>
                  </a:lnTo>
                  <a:cubicBezTo>
                    <a:pt x="41" y="2687"/>
                    <a:pt x="1" y="2860"/>
                    <a:pt x="122" y="2981"/>
                  </a:cubicBezTo>
                  <a:cubicBezTo>
                    <a:pt x="214" y="3022"/>
                    <a:pt x="254" y="3022"/>
                    <a:pt x="335" y="3022"/>
                  </a:cubicBezTo>
                  <a:lnTo>
                    <a:pt x="589" y="3022"/>
                  </a:lnTo>
                  <a:lnTo>
                    <a:pt x="589" y="5437"/>
                  </a:lnTo>
                  <a:cubicBezTo>
                    <a:pt x="589" y="5600"/>
                    <a:pt x="721" y="5732"/>
                    <a:pt x="883" y="5732"/>
                  </a:cubicBezTo>
                  <a:lnTo>
                    <a:pt x="4902" y="5732"/>
                  </a:lnTo>
                  <a:cubicBezTo>
                    <a:pt x="5034" y="5732"/>
                    <a:pt x="5156" y="5600"/>
                    <a:pt x="5156" y="5437"/>
                  </a:cubicBezTo>
                  <a:lnTo>
                    <a:pt x="5156" y="3022"/>
                  </a:lnTo>
                  <a:lnTo>
                    <a:pt x="5450" y="3022"/>
                  </a:lnTo>
                  <a:cubicBezTo>
                    <a:pt x="5501" y="3022"/>
                    <a:pt x="5582" y="3022"/>
                    <a:pt x="5623" y="2981"/>
                  </a:cubicBezTo>
                  <a:cubicBezTo>
                    <a:pt x="5755" y="2860"/>
                    <a:pt x="5755" y="2687"/>
                    <a:pt x="5623" y="2555"/>
                  </a:cubicBezTo>
                  <a:lnTo>
                    <a:pt x="3086" y="69"/>
                  </a:lnTo>
                  <a:cubicBezTo>
                    <a:pt x="3025" y="23"/>
                    <a:pt x="2951" y="0"/>
                    <a:pt x="2883" y="0"/>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7"/>
            <p:cNvSpPr/>
            <p:nvPr/>
          </p:nvSpPr>
          <p:spPr>
            <a:xfrm>
              <a:off x="4040850" y="3751125"/>
              <a:ext cx="301175" cy="355225"/>
            </a:xfrm>
            <a:custGeom>
              <a:avLst/>
              <a:gdLst/>
              <a:ahLst/>
              <a:cxnLst/>
              <a:rect l="l" t="t" r="r" b="b"/>
              <a:pathLst>
                <a:path w="12047" h="14209" extrusionOk="0">
                  <a:moveTo>
                    <a:pt x="9174" y="549"/>
                  </a:moveTo>
                  <a:cubicBezTo>
                    <a:pt x="9174" y="549"/>
                    <a:pt x="9854" y="853"/>
                    <a:pt x="9814" y="1229"/>
                  </a:cubicBezTo>
                  <a:lnTo>
                    <a:pt x="9814" y="3340"/>
                  </a:lnTo>
                  <a:lnTo>
                    <a:pt x="9854" y="3340"/>
                  </a:lnTo>
                  <a:lnTo>
                    <a:pt x="9854" y="6009"/>
                  </a:lnTo>
                  <a:cubicBezTo>
                    <a:pt x="9854" y="6131"/>
                    <a:pt x="9976" y="6263"/>
                    <a:pt x="10108" y="6263"/>
                  </a:cubicBezTo>
                  <a:cubicBezTo>
                    <a:pt x="10129" y="6268"/>
                    <a:pt x="10150" y="6270"/>
                    <a:pt x="10170" y="6270"/>
                  </a:cubicBezTo>
                  <a:cubicBezTo>
                    <a:pt x="10303" y="6270"/>
                    <a:pt x="10402" y="6159"/>
                    <a:pt x="10402" y="6009"/>
                  </a:cubicBezTo>
                  <a:lnTo>
                    <a:pt x="10402" y="3594"/>
                  </a:lnTo>
                  <a:lnTo>
                    <a:pt x="11498" y="3594"/>
                  </a:lnTo>
                  <a:lnTo>
                    <a:pt x="11498" y="13072"/>
                  </a:lnTo>
                  <a:cubicBezTo>
                    <a:pt x="11498" y="13407"/>
                    <a:pt x="11245" y="13661"/>
                    <a:pt x="10950" y="13661"/>
                  </a:cubicBezTo>
                  <a:cubicBezTo>
                    <a:pt x="10615" y="13661"/>
                    <a:pt x="10402" y="13407"/>
                    <a:pt x="10402" y="13072"/>
                  </a:cubicBezTo>
                  <a:lnTo>
                    <a:pt x="10402" y="8546"/>
                  </a:lnTo>
                  <a:cubicBezTo>
                    <a:pt x="10402" y="8373"/>
                    <a:pt x="10270" y="8252"/>
                    <a:pt x="10149" y="8252"/>
                  </a:cubicBezTo>
                  <a:cubicBezTo>
                    <a:pt x="10126" y="8246"/>
                    <a:pt x="10104" y="8244"/>
                    <a:pt x="10082" y="8244"/>
                  </a:cubicBezTo>
                  <a:cubicBezTo>
                    <a:pt x="9936" y="8244"/>
                    <a:pt x="9814" y="8355"/>
                    <a:pt x="9814" y="8505"/>
                  </a:cubicBezTo>
                  <a:lnTo>
                    <a:pt x="9814" y="13072"/>
                  </a:lnTo>
                  <a:cubicBezTo>
                    <a:pt x="9814" y="13285"/>
                    <a:pt x="9895" y="13488"/>
                    <a:pt x="9976" y="13661"/>
                  </a:cubicBezTo>
                  <a:lnTo>
                    <a:pt x="1015" y="13661"/>
                  </a:lnTo>
                  <a:cubicBezTo>
                    <a:pt x="761" y="13580"/>
                    <a:pt x="548" y="13366"/>
                    <a:pt x="548" y="13072"/>
                  </a:cubicBezTo>
                  <a:lnTo>
                    <a:pt x="548" y="1229"/>
                  </a:lnTo>
                  <a:cubicBezTo>
                    <a:pt x="548" y="853"/>
                    <a:pt x="842" y="549"/>
                    <a:pt x="1228" y="549"/>
                  </a:cubicBezTo>
                  <a:close/>
                  <a:moveTo>
                    <a:pt x="1228" y="1"/>
                  </a:moveTo>
                  <a:cubicBezTo>
                    <a:pt x="548" y="1"/>
                    <a:pt x="0" y="549"/>
                    <a:pt x="0" y="1229"/>
                  </a:cubicBezTo>
                  <a:lnTo>
                    <a:pt x="0" y="13072"/>
                  </a:lnTo>
                  <a:cubicBezTo>
                    <a:pt x="0" y="13620"/>
                    <a:pt x="376" y="14087"/>
                    <a:pt x="883" y="14209"/>
                  </a:cubicBezTo>
                  <a:lnTo>
                    <a:pt x="10950" y="14209"/>
                  </a:lnTo>
                  <a:cubicBezTo>
                    <a:pt x="11590" y="14209"/>
                    <a:pt x="12046" y="13701"/>
                    <a:pt x="12046" y="13072"/>
                  </a:cubicBezTo>
                  <a:lnTo>
                    <a:pt x="12046" y="3340"/>
                  </a:lnTo>
                  <a:cubicBezTo>
                    <a:pt x="12046" y="3177"/>
                    <a:pt x="11925" y="3045"/>
                    <a:pt x="11752" y="3045"/>
                  </a:cubicBezTo>
                  <a:lnTo>
                    <a:pt x="10402" y="3045"/>
                  </a:lnTo>
                  <a:lnTo>
                    <a:pt x="10402" y="1229"/>
                  </a:lnTo>
                  <a:cubicBezTo>
                    <a:pt x="10402" y="549"/>
                    <a:pt x="9854" y="1"/>
                    <a:pt x="9174" y="1"/>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7"/>
            <p:cNvSpPr/>
            <p:nvPr/>
          </p:nvSpPr>
          <p:spPr>
            <a:xfrm>
              <a:off x="4176075" y="3953100"/>
              <a:ext cx="93125" cy="13725"/>
            </a:xfrm>
            <a:custGeom>
              <a:avLst/>
              <a:gdLst/>
              <a:ahLst/>
              <a:cxnLst/>
              <a:rect l="l" t="t" r="r" b="b"/>
              <a:pathLst>
                <a:path w="3725" h="549" extrusionOk="0">
                  <a:moveTo>
                    <a:pt x="295" y="0"/>
                  </a:moveTo>
                  <a:cubicBezTo>
                    <a:pt x="132" y="0"/>
                    <a:pt x="0" y="173"/>
                    <a:pt x="0" y="335"/>
                  </a:cubicBezTo>
                  <a:cubicBezTo>
                    <a:pt x="41" y="467"/>
                    <a:pt x="173" y="548"/>
                    <a:pt x="295" y="548"/>
                  </a:cubicBezTo>
                  <a:lnTo>
                    <a:pt x="3430" y="548"/>
                  </a:lnTo>
                  <a:cubicBezTo>
                    <a:pt x="3593" y="548"/>
                    <a:pt x="3725" y="426"/>
                    <a:pt x="3725" y="254"/>
                  </a:cubicBezTo>
                  <a:cubicBezTo>
                    <a:pt x="3684" y="81"/>
                    <a:pt x="3552" y="0"/>
                    <a:pt x="3430" y="0"/>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7"/>
            <p:cNvSpPr/>
            <p:nvPr/>
          </p:nvSpPr>
          <p:spPr>
            <a:xfrm>
              <a:off x="4176075" y="3984800"/>
              <a:ext cx="93125" cy="13725"/>
            </a:xfrm>
            <a:custGeom>
              <a:avLst/>
              <a:gdLst/>
              <a:ahLst/>
              <a:cxnLst/>
              <a:rect l="l" t="t" r="r" b="b"/>
              <a:pathLst>
                <a:path w="3725" h="549" extrusionOk="0">
                  <a:moveTo>
                    <a:pt x="295" y="1"/>
                  </a:moveTo>
                  <a:cubicBezTo>
                    <a:pt x="132" y="1"/>
                    <a:pt x="0" y="173"/>
                    <a:pt x="0" y="336"/>
                  </a:cubicBezTo>
                  <a:cubicBezTo>
                    <a:pt x="41" y="467"/>
                    <a:pt x="173" y="549"/>
                    <a:pt x="295" y="549"/>
                  </a:cubicBezTo>
                  <a:lnTo>
                    <a:pt x="3430" y="549"/>
                  </a:lnTo>
                  <a:cubicBezTo>
                    <a:pt x="3593" y="549"/>
                    <a:pt x="3725" y="427"/>
                    <a:pt x="3725" y="254"/>
                  </a:cubicBezTo>
                  <a:cubicBezTo>
                    <a:pt x="3684" y="133"/>
                    <a:pt x="3552" y="1"/>
                    <a:pt x="3430" y="1"/>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7"/>
            <p:cNvSpPr/>
            <p:nvPr/>
          </p:nvSpPr>
          <p:spPr>
            <a:xfrm>
              <a:off x="4176075" y="4017525"/>
              <a:ext cx="93125" cy="13725"/>
            </a:xfrm>
            <a:custGeom>
              <a:avLst/>
              <a:gdLst/>
              <a:ahLst/>
              <a:cxnLst/>
              <a:rect l="l" t="t" r="r" b="b"/>
              <a:pathLst>
                <a:path w="3725" h="549" extrusionOk="0">
                  <a:moveTo>
                    <a:pt x="295" y="1"/>
                  </a:moveTo>
                  <a:cubicBezTo>
                    <a:pt x="132" y="1"/>
                    <a:pt x="0" y="133"/>
                    <a:pt x="0" y="295"/>
                  </a:cubicBezTo>
                  <a:cubicBezTo>
                    <a:pt x="41" y="427"/>
                    <a:pt x="173" y="549"/>
                    <a:pt x="295" y="549"/>
                  </a:cubicBezTo>
                  <a:lnTo>
                    <a:pt x="3430" y="549"/>
                  </a:lnTo>
                  <a:cubicBezTo>
                    <a:pt x="3593" y="549"/>
                    <a:pt x="3725" y="386"/>
                    <a:pt x="3725" y="214"/>
                  </a:cubicBezTo>
                  <a:cubicBezTo>
                    <a:pt x="3684" y="92"/>
                    <a:pt x="3552" y="1"/>
                    <a:pt x="3430" y="1"/>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7"/>
            <p:cNvSpPr/>
            <p:nvPr/>
          </p:nvSpPr>
          <p:spPr>
            <a:xfrm>
              <a:off x="4076875" y="4049250"/>
              <a:ext cx="192325" cy="13725"/>
            </a:xfrm>
            <a:custGeom>
              <a:avLst/>
              <a:gdLst/>
              <a:ahLst/>
              <a:cxnLst/>
              <a:rect l="l" t="t" r="r" b="b"/>
              <a:pathLst>
                <a:path w="7693" h="549" extrusionOk="0">
                  <a:moveTo>
                    <a:pt x="295" y="0"/>
                  </a:moveTo>
                  <a:cubicBezTo>
                    <a:pt x="122" y="0"/>
                    <a:pt x="0" y="132"/>
                    <a:pt x="0" y="295"/>
                  </a:cubicBezTo>
                  <a:cubicBezTo>
                    <a:pt x="41" y="467"/>
                    <a:pt x="163" y="548"/>
                    <a:pt x="295" y="548"/>
                  </a:cubicBezTo>
                  <a:lnTo>
                    <a:pt x="7398" y="548"/>
                  </a:lnTo>
                  <a:cubicBezTo>
                    <a:pt x="7561" y="548"/>
                    <a:pt x="7693" y="386"/>
                    <a:pt x="7693" y="213"/>
                  </a:cubicBezTo>
                  <a:cubicBezTo>
                    <a:pt x="7652" y="92"/>
                    <a:pt x="7520" y="0"/>
                    <a:pt x="7398" y="0"/>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7"/>
            <p:cNvSpPr/>
            <p:nvPr/>
          </p:nvSpPr>
          <p:spPr>
            <a:xfrm>
              <a:off x="4076875" y="3953100"/>
              <a:ext cx="79175" cy="78150"/>
            </a:xfrm>
            <a:custGeom>
              <a:avLst/>
              <a:gdLst/>
              <a:ahLst/>
              <a:cxnLst/>
              <a:rect l="l" t="t" r="r" b="b"/>
              <a:pathLst>
                <a:path w="3167" h="3126" extrusionOk="0">
                  <a:moveTo>
                    <a:pt x="2619" y="548"/>
                  </a:moveTo>
                  <a:lnTo>
                    <a:pt x="2619" y="2578"/>
                  </a:lnTo>
                  <a:lnTo>
                    <a:pt x="548" y="2578"/>
                  </a:lnTo>
                  <a:lnTo>
                    <a:pt x="548" y="548"/>
                  </a:lnTo>
                  <a:close/>
                  <a:moveTo>
                    <a:pt x="295" y="0"/>
                  </a:moveTo>
                  <a:cubicBezTo>
                    <a:pt x="122" y="0"/>
                    <a:pt x="0" y="132"/>
                    <a:pt x="0" y="294"/>
                  </a:cubicBezTo>
                  <a:lnTo>
                    <a:pt x="0" y="2831"/>
                  </a:lnTo>
                  <a:cubicBezTo>
                    <a:pt x="0" y="3004"/>
                    <a:pt x="122" y="3126"/>
                    <a:pt x="295" y="3126"/>
                  </a:cubicBezTo>
                  <a:lnTo>
                    <a:pt x="2872" y="3126"/>
                  </a:lnTo>
                  <a:cubicBezTo>
                    <a:pt x="3045" y="3126"/>
                    <a:pt x="3167" y="3004"/>
                    <a:pt x="3167" y="2831"/>
                  </a:cubicBezTo>
                  <a:lnTo>
                    <a:pt x="3167" y="294"/>
                  </a:lnTo>
                  <a:cubicBezTo>
                    <a:pt x="3167" y="132"/>
                    <a:pt x="3045" y="0"/>
                    <a:pt x="2872" y="0"/>
                  </a:cubicBezTo>
                  <a:close/>
                </a:path>
              </a:pathLst>
            </a:custGeom>
            <a:solidFill>
              <a:srgbClr val="4C4557">
                <a:alpha val="7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6" name="Google Shape;1686;p37"/>
          <p:cNvGrpSpPr/>
          <p:nvPr/>
        </p:nvGrpSpPr>
        <p:grpSpPr>
          <a:xfrm>
            <a:off x="6678301" y="502525"/>
            <a:ext cx="2906966" cy="4764365"/>
            <a:chOff x="6678301" y="502525"/>
            <a:chExt cx="2906966" cy="4764365"/>
          </a:xfrm>
        </p:grpSpPr>
        <p:grpSp>
          <p:nvGrpSpPr>
            <p:cNvPr id="1687" name="Google Shape;1687;p37"/>
            <p:cNvGrpSpPr/>
            <p:nvPr/>
          </p:nvGrpSpPr>
          <p:grpSpPr>
            <a:xfrm>
              <a:off x="6678301" y="4290119"/>
              <a:ext cx="1312462" cy="976771"/>
              <a:chOff x="5951675" y="3577056"/>
              <a:chExt cx="1387821" cy="1032855"/>
            </a:xfrm>
          </p:grpSpPr>
          <p:sp>
            <p:nvSpPr>
              <p:cNvPr id="1688" name="Google Shape;1688;p37"/>
              <p:cNvSpPr/>
              <p:nvPr/>
            </p:nvSpPr>
            <p:spPr>
              <a:xfrm>
                <a:off x="5951675" y="3812955"/>
                <a:ext cx="737887" cy="796955"/>
              </a:xfrm>
              <a:custGeom>
                <a:avLst/>
                <a:gdLst/>
                <a:ahLst/>
                <a:cxnLst/>
                <a:rect l="l" t="t" r="r" b="b"/>
                <a:pathLst>
                  <a:path w="3960" h="4277" extrusionOk="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7"/>
              <p:cNvSpPr/>
              <p:nvPr/>
            </p:nvSpPr>
            <p:spPr>
              <a:xfrm>
                <a:off x="6377448" y="3577056"/>
                <a:ext cx="962048" cy="1032855"/>
              </a:xfrm>
              <a:custGeom>
                <a:avLst/>
                <a:gdLst/>
                <a:ahLst/>
                <a:cxnLst/>
                <a:rect l="l" t="t" r="r" b="b"/>
                <a:pathLst>
                  <a:path w="5163" h="5543" extrusionOk="0">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dist="104775" dir="8280000" algn="bl" rotWithShape="0">
                  <a:schemeClr val="dk1">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0" name="Google Shape;1690;p37"/>
            <p:cNvGrpSpPr/>
            <p:nvPr/>
          </p:nvGrpSpPr>
          <p:grpSpPr>
            <a:xfrm>
              <a:off x="7601086" y="1910212"/>
              <a:ext cx="1984181" cy="3233330"/>
              <a:chOff x="525125" y="1486050"/>
              <a:chExt cx="2124163" cy="3461439"/>
            </a:xfrm>
          </p:grpSpPr>
          <p:sp>
            <p:nvSpPr>
              <p:cNvPr id="1691" name="Google Shape;1691;p37"/>
              <p:cNvSpPr/>
              <p:nvPr/>
            </p:nvSpPr>
            <p:spPr>
              <a:xfrm>
                <a:off x="2089519" y="1606352"/>
                <a:ext cx="464572" cy="3341135"/>
              </a:xfrm>
              <a:custGeom>
                <a:avLst/>
                <a:gdLst/>
                <a:ahLst/>
                <a:cxnLst/>
                <a:rect l="l" t="t" r="r" b="b"/>
                <a:pathLst>
                  <a:path w="7005" h="50379" extrusionOk="0">
                    <a:moveTo>
                      <a:pt x="4044" y="1"/>
                    </a:moveTo>
                    <a:lnTo>
                      <a:pt x="0" y="7533"/>
                    </a:lnTo>
                    <a:lnTo>
                      <a:pt x="0" y="50378"/>
                    </a:lnTo>
                    <a:lnTo>
                      <a:pt x="7005" y="50378"/>
                    </a:lnTo>
                    <a:lnTo>
                      <a:pt x="7005" y="83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7"/>
              <p:cNvSpPr/>
              <p:nvPr/>
            </p:nvSpPr>
            <p:spPr>
              <a:xfrm>
                <a:off x="2250873" y="2667452"/>
                <a:ext cx="174952" cy="392813"/>
              </a:xfrm>
              <a:custGeom>
                <a:avLst/>
                <a:gdLst/>
                <a:ahLst/>
                <a:cxnLst/>
                <a:rect l="l" t="t" r="r" b="b"/>
                <a:pathLst>
                  <a:path w="2638" h="5923" extrusionOk="0">
                    <a:moveTo>
                      <a:pt x="1" y="1"/>
                    </a:moveTo>
                    <a:lnTo>
                      <a:pt x="2638" y="64"/>
                    </a:lnTo>
                    <a:lnTo>
                      <a:pt x="2638" y="5923"/>
                    </a:lnTo>
                    <a:lnTo>
                      <a:pt x="1" y="5838"/>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7"/>
              <p:cNvSpPr/>
              <p:nvPr/>
            </p:nvSpPr>
            <p:spPr>
              <a:xfrm>
                <a:off x="2369318" y="2671697"/>
                <a:ext cx="56505" cy="388569"/>
              </a:xfrm>
              <a:custGeom>
                <a:avLst/>
                <a:gdLst/>
                <a:ahLst/>
                <a:cxnLst/>
                <a:rect l="l" t="t" r="r" b="b"/>
                <a:pathLst>
                  <a:path w="852" h="5859" extrusionOk="0">
                    <a:moveTo>
                      <a:pt x="1" y="5831"/>
                    </a:moveTo>
                    <a:lnTo>
                      <a:pt x="852" y="5859"/>
                    </a:lnTo>
                    <a:lnTo>
                      <a:pt x="852"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7"/>
              <p:cNvSpPr/>
              <p:nvPr/>
            </p:nvSpPr>
            <p:spPr>
              <a:xfrm>
                <a:off x="653386" y="1524780"/>
                <a:ext cx="1436226" cy="3422709"/>
              </a:xfrm>
              <a:custGeom>
                <a:avLst/>
                <a:gdLst/>
                <a:ahLst/>
                <a:cxnLst/>
                <a:rect l="l" t="t" r="r" b="b"/>
                <a:pathLst>
                  <a:path w="21656" h="51609" extrusionOk="0">
                    <a:moveTo>
                      <a:pt x="1" y="51608"/>
                    </a:moveTo>
                    <a:lnTo>
                      <a:pt x="21655" y="51608"/>
                    </a:lnTo>
                    <a:lnTo>
                      <a:pt x="21655" y="0"/>
                    </a:lnTo>
                    <a:lnTo>
                      <a:pt x="6035" y="0"/>
                    </a:lnTo>
                    <a:lnTo>
                      <a:pt x="1" y="938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7"/>
              <p:cNvSpPr/>
              <p:nvPr/>
            </p:nvSpPr>
            <p:spPr>
              <a:xfrm>
                <a:off x="1502266" y="2648353"/>
                <a:ext cx="359720" cy="363434"/>
              </a:xfrm>
              <a:custGeom>
                <a:avLst/>
                <a:gdLst/>
                <a:ahLst/>
                <a:cxnLst/>
                <a:rect l="l" t="t" r="r" b="b"/>
                <a:pathLst>
                  <a:path w="5424" h="5480" extrusionOk="0">
                    <a:moveTo>
                      <a:pt x="1" y="5479"/>
                    </a:moveTo>
                    <a:lnTo>
                      <a:pt x="5423" y="5479"/>
                    </a:lnTo>
                    <a:lnTo>
                      <a:pt x="5423"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7"/>
              <p:cNvSpPr/>
              <p:nvPr/>
            </p:nvSpPr>
            <p:spPr>
              <a:xfrm>
                <a:off x="1537283" y="2648353"/>
                <a:ext cx="324703" cy="363434"/>
              </a:xfrm>
              <a:custGeom>
                <a:avLst/>
                <a:gdLst/>
                <a:ahLst/>
                <a:cxnLst/>
                <a:rect l="l" t="t" r="r" b="b"/>
                <a:pathLst>
                  <a:path w="4896" h="5480" extrusionOk="0">
                    <a:moveTo>
                      <a:pt x="0" y="5479"/>
                    </a:moveTo>
                    <a:lnTo>
                      <a:pt x="4895" y="5479"/>
                    </a:lnTo>
                    <a:lnTo>
                      <a:pt x="4895" y="1"/>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7"/>
              <p:cNvSpPr/>
              <p:nvPr/>
            </p:nvSpPr>
            <p:spPr>
              <a:xfrm>
                <a:off x="653386" y="4570469"/>
                <a:ext cx="1436226" cy="376963"/>
              </a:xfrm>
              <a:custGeom>
                <a:avLst/>
                <a:gdLst/>
                <a:ahLst/>
                <a:cxnLst/>
                <a:rect l="l" t="t" r="r" b="b"/>
                <a:pathLst>
                  <a:path w="21656" h="5684" extrusionOk="0">
                    <a:moveTo>
                      <a:pt x="1" y="5683"/>
                    </a:moveTo>
                    <a:lnTo>
                      <a:pt x="21655" y="5683"/>
                    </a:lnTo>
                    <a:lnTo>
                      <a:pt x="21655"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7"/>
              <p:cNvSpPr/>
              <p:nvPr/>
            </p:nvSpPr>
            <p:spPr>
              <a:xfrm>
                <a:off x="2089519" y="4570469"/>
                <a:ext cx="464572" cy="376963"/>
              </a:xfrm>
              <a:custGeom>
                <a:avLst/>
                <a:gdLst/>
                <a:ahLst/>
                <a:cxnLst/>
                <a:rect l="l" t="t" r="r" b="b"/>
                <a:pathLst>
                  <a:path w="7005" h="5684" extrusionOk="0">
                    <a:moveTo>
                      <a:pt x="0" y="5683"/>
                    </a:moveTo>
                    <a:lnTo>
                      <a:pt x="7005" y="5683"/>
                    </a:lnTo>
                    <a:lnTo>
                      <a:pt x="7005" y="0"/>
                    </a:lnTo>
                    <a:lnTo>
                      <a:pt x="0" y="0"/>
                    </a:lnTo>
                    <a:close/>
                  </a:path>
                </a:pathLst>
              </a:custGeom>
              <a:solidFill>
                <a:srgbClr val="FAE9DC">
                  <a:alpha val="39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7"/>
              <p:cNvSpPr/>
              <p:nvPr/>
            </p:nvSpPr>
            <p:spPr>
              <a:xfrm>
                <a:off x="880527" y="2648353"/>
                <a:ext cx="357796" cy="363434"/>
              </a:xfrm>
              <a:custGeom>
                <a:avLst/>
                <a:gdLst/>
                <a:ahLst/>
                <a:cxnLst/>
                <a:rect l="l" t="t" r="r" b="b"/>
                <a:pathLst>
                  <a:path w="5395" h="5480" extrusionOk="0">
                    <a:moveTo>
                      <a:pt x="1" y="5479"/>
                    </a:moveTo>
                    <a:lnTo>
                      <a:pt x="5395" y="5479"/>
                    </a:lnTo>
                    <a:lnTo>
                      <a:pt x="5395" y="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7"/>
              <p:cNvSpPr/>
              <p:nvPr/>
            </p:nvSpPr>
            <p:spPr>
              <a:xfrm>
                <a:off x="907586" y="2648353"/>
                <a:ext cx="330738" cy="363434"/>
              </a:xfrm>
              <a:custGeom>
                <a:avLst/>
                <a:gdLst/>
                <a:ahLst/>
                <a:cxnLst/>
                <a:rect l="l" t="t" r="r" b="b"/>
                <a:pathLst>
                  <a:path w="4987" h="5480" extrusionOk="0">
                    <a:moveTo>
                      <a:pt x="1" y="5479"/>
                    </a:moveTo>
                    <a:lnTo>
                      <a:pt x="4987" y="5479"/>
                    </a:lnTo>
                    <a:lnTo>
                      <a:pt x="4987" y="1"/>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7"/>
              <p:cNvSpPr/>
              <p:nvPr/>
            </p:nvSpPr>
            <p:spPr>
              <a:xfrm>
                <a:off x="526982" y="4801325"/>
                <a:ext cx="2120449" cy="146103"/>
              </a:xfrm>
              <a:custGeom>
                <a:avLst/>
                <a:gdLst/>
                <a:ahLst/>
                <a:cxnLst/>
                <a:rect l="l" t="t" r="r" b="b"/>
                <a:pathLst>
                  <a:path w="31973" h="2203" extrusionOk="0">
                    <a:moveTo>
                      <a:pt x="1" y="2202"/>
                    </a:moveTo>
                    <a:lnTo>
                      <a:pt x="31973" y="2202"/>
                    </a:lnTo>
                    <a:lnTo>
                      <a:pt x="31973"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7"/>
              <p:cNvSpPr/>
              <p:nvPr/>
            </p:nvSpPr>
            <p:spPr>
              <a:xfrm>
                <a:off x="2157562" y="4801325"/>
                <a:ext cx="489840" cy="146103"/>
              </a:xfrm>
              <a:custGeom>
                <a:avLst/>
                <a:gdLst/>
                <a:ahLst/>
                <a:cxnLst/>
                <a:rect l="l" t="t" r="r" b="b"/>
                <a:pathLst>
                  <a:path w="7386" h="2203" extrusionOk="0">
                    <a:moveTo>
                      <a:pt x="1" y="2202"/>
                    </a:moveTo>
                    <a:lnTo>
                      <a:pt x="7386" y="2202"/>
                    </a:lnTo>
                    <a:lnTo>
                      <a:pt x="7386"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7"/>
              <p:cNvSpPr/>
              <p:nvPr/>
            </p:nvSpPr>
            <p:spPr>
              <a:xfrm>
                <a:off x="1096462" y="3635308"/>
                <a:ext cx="520612" cy="872705"/>
              </a:xfrm>
              <a:custGeom>
                <a:avLst/>
                <a:gdLst/>
                <a:ahLst/>
                <a:cxnLst/>
                <a:rect l="l" t="t" r="r" b="b"/>
                <a:pathLst>
                  <a:path w="7850" h="13159" extrusionOk="0">
                    <a:moveTo>
                      <a:pt x="1" y="13159"/>
                    </a:moveTo>
                    <a:lnTo>
                      <a:pt x="7850" y="13159"/>
                    </a:lnTo>
                    <a:lnTo>
                      <a:pt x="7850"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7"/>
              <p:cNvSpPr/>
              <p:nvPr/>
            </p:nvSpPr>
            <p:spPr>
              <a:xfrm>
                <a:off x="1158536" y="3635308"/>
                <a:ext cx="458536" cy="872705"/>
              </a:xfrm>
              <a:custGeom>
                <a:avLst/>
                <a:gdLst/>
                <a:ahLst/>
                <a:cxnLst/>
                <a:rect l="l" t="t" r="r" b="b"/>
                <a:pathLst>
                  <a:path w="6914" h="13159" extrusionOk="0">
                    <a:moveTo>
                      <a:pt x="0" y="13159"/>
                    </a:moveTo>
                    <a:lnTo>
                      <a:pt x="6914" y="13159"/>
                    </a:lnTo>
                    <a:lnTo>
                      <a:pt x="6914"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7"/>
              <p:cNvSpPr/>
              <p:nvPr/>
            </p:nvSpPr>
            <p:spPr>
              <a:xfrm>
                <a:off x="1214973" y="3693603"/>
                <a:ext cx="308852" cy="114800"/>
              </a:xfrm>
              <a:custGeom>
                <a:avLst/>
                <a:gdLst/>
                <a:ahLst/>
                <a:cxnLst/>
                <a:rect l="l" t="t" r="r" b="b"/>
                <a:pathLst>
                  <a:path w="4657" h="1731" extrusionOk="0">
                    <a:moveTo>
                      <a:pt x="0" y="1731"/>
                    </a:moveTo>
                    <a:lnTo>
                      <a:pt x="4656" y="1731"/>
                    </a:lnTo>
                    <a:lnTo>
                      <a:pt x="4656"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7"/>
              <p:cNvSpPr/>
              <p:nvPr/>
            </p:nvSpPr>
            <p:spPr>
              <a:xfrm>
                <a:off x="1251780" y="3693603"/>
                <a:ext cx="272045" cy="114800"/>
              </a:xfrm>
              <a:custGeom>
                <a:avLst/>
                <a:gdLst/>
                <a:ahLst/>
                <a:cxnLst/>
                <a:rect l="l" t="t" r="r" b="b"/>
                <a:pathLst>
                  <a:path w="4102" h="1731" extrusionOk="0">
                    <a:moveTo>
                      <a:pt x="1" y="1731"/>
                    </a:moveTo>
                    <a:lnTo>
                      <a:pt x="4101" y="1731"/>
                    </a:lnTo>
                    <a:lnTo>
                      <a:pt x="4101" y="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7"/>
              <p:cNvSpPr/>
              <p:nvPr/>
            </p:nvSpPr>
            <p:spPr>
              <a:xfrm>
                <a:off x="1055476" y="3553670"/>
                <a:ext cx="600793" cy="81706"/>
              </a:xfrm>
              <a:custGeom>
                <a:avLst/>
                <a:gdLst/>
                <a:ahLst/>
                <a:cxnLst/>
                <a:rect l="l" t="t" r="r" b="b"/>
                <a:pathLst>
                  <a:path w="9059" h="1232" extrusionOk="0">
                    <a:moveTo>
                      <a:pt x="0" y="1"/>
                    </a:moveTo>
                    <a:lnTo>
                      <a:pt x="9059" y="1"/>
                    </a:lnTo>
                    <a:lnTo>
                      <a:pt x="9059" y="1231"/>
                    </a:lnTo>
                    <a:lnTo>
                      <a:pt x="0" y="123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7"/>
              <p:cNvSpPr/>
              <p:nvPr/>
            </p:nvSpPr>
            <p:spPr>
              <a:xfrm>
                <a:off x="1306361" y="4504217"/>
                <a:ext cx="310709" cy="297180"/>
              </a:xfrm>
              <a:custGeom>
                <a:avLst/>
                <a:gdLst/>
                <a:ahLst/>
                <a:cxnLst/>
                <a:rect l="l" t="t" r="r" b="b"/>
                <a:pathLst>
                  <a:path w="4685" h="4481" extrusionOk="0">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7"/>
              <p:cNvSpPr/>
              <p:nvPr/>
            </p:nvSpPr>
            <p:spPr>
              <a:xfrm>
                <a:off x="859107" y="4702444"/>
                <a:ext cx="454823" cy="98949"/>
              </a:xfrm>
              <a:custGeom>
                <a:avLst/>
                <a:gdLst/>
                <a:ahLst/>
                <a:cxnLst/>
                <a:rect l="l" t="t" r="r" b="b"/>
                <a:pathLst>
                  <a:path w="6858" h="1492" extrusionOk="0">
                    <a:moveTo>
                      <a:pt x="1702" y="1"/>
                    </a:moveTo>
                    <a:lnTo>
                      <a:pt x="1702" y="1"/>
                    </a:lnTo>
                    <a:lnTo>
                      <a:pt x="0" y="1"/>
                    </a:lnTo>
                    <a:lnTo>
                      <a:pt x="0" y="1492"/>
                    </a:lnTo>
                    <a:lnTo>
                      <a:pt x="6857" y="1492"/>
                    </a:lnTo>
                    <a:lnTo>
                      <a:pt x="6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7"/>
              <p:cNvSpPr/>
              <p:nvPr/>
            </p:nvSpPr>
            <p:spPr>
              <a:xfrm>
                <a:off x="971981" y="4607342"/>
                <a:ext cx="427764" cy="95169"/>
              </a:xfrm>
              <a:custGeom>
                <a:avLst/>
                <a:gdLst/>
                <a:ahLst/>
                <a:cxnLst/>
                <a:rect l="l" t="t" r="r" b="b"/>
                <a:pathLst>
                  <a:path w="6450" h="1435" extrusionOk="0">
                    <a:moveTo>
                      <a:pt x="0" y="0"/>
                    </a:moveTo>
                    <a:lnTo>
                      <a:pt x="0" y="1435"/>
                    </a:lnTo>
                    <a:lnTo>
                      <a:pt x="6449" y="1435"/>
                    </a:lnTo>
                    <a:lnTo>
                      <a:pt x="6449" y="0"/>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7"/>
              <p:cNvSpPr/>
              <p:nvPr/>
            </p:nvSpPr>
            <p:spPr>
              <a:xfrm>
                <a:off x="1057333" y="4504217"/>
                <a:ext cx="451109" cy="103194"/>
              </a:xfrm>
              <a:custGeom>
                <a:avLst/>
                <a:gdLst/>
                <a:ahLst/>
                <a:cxnLst/>
                <a:rect l="l" t="t" r="r" b="b"/>
                <a:pathLst>
                  <a:path w="6802" h="1556" extrusionOk="0">
                    <a:moveTo>
                      <a:pt x="0" y="1555"/>
                    </a:moveTo>
                    <a:lnTo>
                      <a:pt x="6801" y="1555"/>
                    </a:lnTo>
                    <a:lnTo>
                      <a:pt x="6801"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7"/>
              <p:cNvSpPr/>
              <p:nvPr/>
            </p:nvSpPr>
            <p:spPr>
              <a:xfrm>
                <a:off x="1485023" y="4104049"/>
                <a:ext cx="87277" cy="87277"/>
              </a:xfrm>
              <a:custGeom>
                <a:avLst/>
                <a:gdLst/>
                <a:ahLst/>
                <a:cxnLst/>
                <a:rect l="l" t="t" r="r" b="b"/>
                <a:pathLst>
                  <a:path w="1316" h="1316" extrusionOk="0">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7"/>
              <p:cNvSpPr/>
              <p:nvPr/>
            </p:nvSpPr>
            <p:spPr>
              <a:xfrm>
                <a:off x="2386628" y="2671697"/>
                <a:ext cx="39195" cy="388569"/>
              </a:xfrm>
              <a:custGeom>
                <a:avLst/>
                <a:gdLst/>
                <a:ahLst/>
                <a:cxnLst/>
                <a:rect l="l" t="t" r="r" b="b"/>
                <a:pathLst>
                  <a:path w="591" h="5859" extrusionOk="0">
                    <a:moveTo>
                      <a:pt x="0" y="5831"/>
                    </a:moveTo>
                    <a:lnTo>
                      <a:pt x="591" y="5859"/>
                    </a:lnTo>
                    <a:lnTo>
                      <a:pt x="591" y="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7"/>
              <p:cNvSpPr/>
              <p:nvPr/>
            </p:nvSpPr>
            <p:spPr>
              <a:xfrm>
                <a:off x="2250873" y="3289655"/>
                <a:ext cx="174952" cy="392349"/>
              </a:xfrm>
              <a:custGeom>
                <a:avLst/>
                <a:gdLst/>
                <a:ahLst/>
                <a:cxnLst/>
                <a:rect l="l" t="t" r="r" b="b"/>
                <a:pathLst>
                  <a:path w="2638" h="5916" extrusionOk="0">
                    <a:moveTo>
                      <a:pt x="1" y="1"/>
                    </a:moveTo>
                    <a:lnTo>
                      <a:pt x="2638" y="85"/>
                    </a:lnTo>
                    <a:lnTo>
                      <a:pt x="2638" y="5916"/>
                    </a:lnTo>
                    <a:lnTo>
                      <a:pt x="1" y="583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7"/>
              <p:cNvSpPr/>
              <p:nvPr/>
            </p:nvSpPr>
            <p:spPr>
              <a:xfrm>
                <a:off x="2369318" y="3293435"/>
                <a:ext cx="56505" cy="388569"/>
              </a:xfrm>
              <a:custGeom>
                <a:avLst/>
                <a:gdLst/>
                <a:ahLst/>
                <a:cxnLst/>
                <a:rect l="l" t="t" r="r" b="b"/>
                <a:pathLst>
                  <a:path w="852" h="5859" extrusionOk="0">
                    <a:moveTo>
                      <a:pt x="1" y="5831"/>
                    </a:moveTo>
                    <a:lnTo>
                      <a:pt x="852" y="5859"/>
                    </a:lnTo>
                    <a:lnTo>
                      <a:pt x="852" y="2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7"/>
              <p:cNvSpPr/>
              <p:nvPr/>
            </p:nvSpPr>
            <p:spPr>
              <a:xfrm>
                <a:off x="2386628" y="3293435"/>
                <a:ext cx="39195" cy="388569"/>
              </a:xfrm>
              <a:custGeom>
                <a:avLst/>
                <a:gdLst/>
                <a:ahLst/>
                <a:cxnLst/>
                <a:rect l="l" t="t" r="r" b="b"/>
                <a:pathLst>
                  <a:path w="591" h="5859" extrusionOk="0">
                    <a:moveTo>
                      <a:pt x="0" y="5831"/>
                    </a:moveTo>
                    <a:lnTo>
                      <a:pt x="591" y="5859"/>
                    </a:lnTo>
                    <a:lnTo>
                      <a:pt x="591" y="2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7"/>
              <p:cNvSpPr/>
              <p:nvPr/>
            </p:nvSpPr>
            <p:spPr>
              <a:xfrm>
                <a:off x="880527" y="2648353"/>
                <a:ext cx="357796" cy="114800"/>
              </a:xfrm>
              <a:custGeom>
                <a:avLst/>
                <a:gdLst/>
                <a:ahLst/>
                <a:cxnLst/>
                <a:rect l="l" t="t" r="r" b="b"/>
                <a:pathLst>
                  <a:path w="5395" h="1731" extrusionOk="0">
                    <a:moveTo>
                      <a:pt x="1" y="1731"/>
                    </a:moveTo>
                    <a:lnTo>
                      <a:pt x="5395" y="1731"/>
                    </a:lnTo>
                    <a:lnTo>
                      <a:pt x="5395"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7"/>
              <p:cNvSpPr/>
              <p:nvPr/>
            </p:nvSpPr>
            <p:spPr>
              <a:xfrm>
                <a:off x="843721" y="3005612"/>
                <a:ext cx="433335" cy="99414"/>
              </a:xfrm>
              <a:custGeom>
                <a:avLst/>
                <a:gdLst/>
                <a:ahLst/>
                <a:cxnLst/>
                <a:rect l="l" t="t" r="r" b="b"/>
                <a:pathLst>
                  <a:path w="6534" h="1499" extrusionOk="0">
                    <a:moveTo>
                      <a:pt x="0" y="1499"/>
                    </a:moveTo>
                    <a:lnTo>
                      <a:pt x="6534" y="1499"/>
                    </a:lnTo>
                    <a:lnTo>
                      <a:pt x="6534"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7"/>
              <p:cNvSpPr/>
              <p:nvPr/>
            </p:nvSpPr>
            <p:spPr>
              <a:xfrm>
                <a:off x="1502266" y="2648353"/>
                <a:ext cx="359720" cy="114800"/>
              </a:xfrm>
              <a:custGeom>
                <a:avLst/>
                <a:gdLst/>
                <a:ahLst/>
                <a:cxnLst/>
                <a:rect l="l" t="t" r="r" b="b"/>
                <a:pathLst>
                  <a:path w="5424" h="1731" extrusionOk="0">
                    <a:moveTo>
                      <a:pt x="1" y="1731"/>
                    </a:moveTo>
                    <a:lnTo>
                      <a:pt x="5423" y="1731"/>
                    </a:lnTo>
                    <a:lnTo>
                      <a:pt x="5423"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7"/>
              <p:cNvSpPr/>
              <p:nvPr/>
            </p:nvSpPr>
            <p:spPr>
              <a:xfrm>
                <a:off x="1467316" y="3005612"/>
                <a:ext cx="431478" cy="99414"/>
              </a:xfrm>
              <a:custGeom>
                <a:avLst/>
                <a:gdLst/>
                <a:ahLst/>
                <a:cxnLst/>
                <a:rect l="l" t="t" r="r" b="b"/>
                <a:pathLst>
                  <a:path w="6506" h="1499" extrusionOk="0">
                    <a:moveTo>
                      <a:pt x="0" y="1499"/>
                    </a:moveTo>
                    <a:lnTo>
                      <a:pt x="6506" y="1499"/>
                    </a:lnTo>
                    <a:lnTo>
                      <a:pt x="6506"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7"/>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7"/>
              <p:cNvSpPr/>
              <p:nvPr/>
            </p:nvSpPr>
            <p:spPr>
              <a:xfrm>
                <a:off x="525125" y="1486050"/>
                <a:ext cx="2124163" cy="773424"/>
              </a:xfrm>
              <a:custGeom>
                <a:avLst/>
                <a:gdLst/>
                <a:ahLst/>
                <a:cxnLst/>
                <a:rect l="l" t="t" r="r" b="b"/>
                <a:pathLst>
                  <a:path w="32029" h="11662" extrusionOk="0">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7"/>
              <p:cNvSpPr/>
              <p:nvPr/>
            </p:nvSpPr>
            <p:spPr>
              <a:xfrm>
                <a:off x="525125" y="1486050"/>
                <a:ext cx="1849930" cy="717450"/>
              </a:xfrm>
              <a:custGeom>
                <a:avLst/>
                <a:gdLst/>
                <a:ahLst/>
                <a:cxnLst/>
                <a:rect l="l" t="t" r="r" b="b"/>
                <a:pathLst>
                  <a:path w="27894" h="10818" extrusionOk="0">
                    <a:moveTo>
                      <a:pt x="27893" y="0"/>
                    </a:moveTo>
                    <a:lnTo>
                      <a:pt x="6415" y="0"/>
                    </a:lnTo>
                    <a:lnTo>
                      <a:pt x="1" y="10817"/>
                    </a:lnTo>
                    <a:lnTo>
                      <a:pt x="21943" y="1081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7"/>
              <p:cNvSpPr/>
              <p:nvPr/>
            </p:nvSpPr>
            <p:spPr>
              <a:xfrm>
                <a:off x="2355789" y="1579360"/>
                <a:ext cx="268264" cy="680112"/>
              </a:xfrm>
              <a:custGeom>
                <a:avLst/>
                <a:gdLst/>
                <a:ahLst/>
                <a:cxnLst/>
                <a:rect l="l" t="t" r="r" b="b"/>
                <a:pathLst>
                  <a:path w="4045" h="10255" extrusionOk="0">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5" name="Google Shape;1725;p37"/>
              <p:cNvGrpSpPr/>
              <p:nvPr/>
            </p:nvGrpSpPr>
            <p:grpSpPr>
              <a:xfrm>
                <a:off x="973439" y="2819098"/>
                <a:ext cx="174934" cy="130542"/>
                <a:chOff x="2714005" y="3446776"/>
                <a:chExt cx="330750" cy="246818"/>
              </a:xfrm>
            </p:grpSpPr>
            <p:sp>
              <p:nvSpPr>
                <p:cNvPr id="1726" name="Google Shape;1726;p37"/>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7"/>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8" name="Google Shape;1728;p37"/>
              <p:cNvGrpSpPr/>
              <p:nvPr/>
            </p:nvGrpSpPr>
            <p:grpSpPr>
              <a:xfrm>
                <a:off x="1640414" y="2819098"/>
                <a:ext cx="174934" cy="130542"/>
                <a:chOff x="2714005" y="3446776"/>
                <a:chExt cx="330750" cy="246818"/>
              </a:xfrm>
            </p:grpSpPr>
            <p:sp>
              <p:nvSpPr>
                <p:cNvPr id="1729" name="Google Shape;1729;p37"/>
                <p:cNvSpPr/>
                <p:nvPr/>
              </p:nvSpPr>
              <p:spPr>
                <a:xfrm>
                  <a:off x="271400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7"/>
                <p:cNvSpPr/>
                <p:nvPr/>
              </p:nvSpPr>
              <p:spPr>
                <a:xfrm>
                  <a:off x="2821035" y="3446776"/>
                  <a:ext cx="223720" cy="246818"/>
                </a:xfrm>
                <a:custGeom>
                  <a:avLst/>
                  <a:gdLst/>
                  <a:ahLst/>
                  <a:cxnLst/>
                  <a:rect l="l" t="t" r="r" b="b"/>
                  <a:pathLst>
                    <a:path w="1000" h="1103" extrusionOk="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31" name="Google Shape;1731;p37"/>
            <p:cNvSpPr/>
            <p:nvPr/>
          </p:nvSpPr>
          <p:spPr>
            <a:xfrm>
              <a:off x="8040900" y="502525"/>
              <a:ext cx="840952" cy="1162694"/>
            </a:xfrm>
            <a:custGeom>
              <a:avLst/>
              <a:gdLst/>
              <a:ahLst/>
              <a:cxnLst/>
              <a:rect l="l" t="t" r="r" b="b"/>
              <a:pathLst>
                <a:path w="12864" h="17785" extrusionOk="0">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128588" dist="295275" dir="828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29"/>
          <p:cNvSpPr txBox="1">
            <a:spLocks noGrp="1"/>
          </p:cNvSpPr>
          <p:nvPr>
            <p:ph type="title"/>
          </p:nvPr>
        </p:nvSpPr>
        <p:spPr>
          <a:xfrm>
            <a:off x="720000" y="3563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Convenience (As a Feature)</a:t>
            </a:r>
            <a:endParaRPr dirty="0"/>
          </a:p>
        </p:txBody>
      </p:sp>
      <p:sp>
        <p:nvSpPr>
          <p:cNvPr id="1341" name="Google Shape;1341;p29"/>
          <p:cNvSpPr txBox="1">
            <a:spLocks noGrp="1"/>
          </p:cNvSpPr>
          <p:nvPr>
            <p:ph type="body" idx="1"/>
          </p:nvPr>
        </p:nvSpPr>
        <p:spPr>
          <a:xfrm>
            <a:off x="720000" y="864350"/>
            <a:ext cx="7704000" cy="39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Grocery stores are divided into traditional and non-traditional types, are dependent on their regions, and are occasionally divided between their size, price of goods, or even year-end sales. </a:t>
            </a:r>
            <a:endParaRPr dirty="0"/>
          </a:p>
          <a:p>
            <a:pPr marL="0" lvl="0" indent="0" algn="l" rtl="0">
              <a:spcBef>
                <a:spcPts val="0"/>
              </a:spcBef>
              <a:spcAft>
                <a:spcPts val="0"/>
              </a:spcAft>
              <a:buNone/>
            </a:pPr>
            <a:endParaRPr dirty="0"/>
          </a:p>
        </p:txBody>
      </p:sp>
      <p:graphicFrame>
        <p:nvGraphicFramePr>
          <p:cNvPr id="1342" name="Google Shape;1342;p29"/>
          <p:cNvGraphicFramePr/>
          <p:nvPr>
            <p:extLst>
              <p:ext uri="{D42A27DB-BD31-4B8C-83A1-F6EECF244321}">
                <p14:modId xmlns:p14="http://schemas.microsoft.com/office/powerpoint/2010/main" val="467395973"/>
              </p:ext>
            </p:extLst>
          </p:nvPr>
        </p:nvGraphicFramePr>
        <p:xfrm>
          <a:off x="217010" y="1437050"/>
          <a:ext cx="7224570" cy="3306836"/>
        </p:xfrm>
        <a:graphic>
          <a:graphicData uri="http://schemas.openxmlformats.org/drawingml/2006/table">
            <a:tbl>
              <a:tblPr>
                <a:noFill/>
                <a:tableStyleId>{5BE1C011-1945-49D7-89B2-0DE12A4E9BAA}</a:tableStyleId>
              </a:tblPr>
              <a:tblGrid>
                <a:gridCol w="2145386">
                  <a:extLst>
                    <a:ext uri="{9D8B030D-6E8A-4147-A177-3AD203B41FA5}">
                      <a16:colId xmlns:a16="http://schemas.microsoft.com/office/drawing/2014/main" val="20000"/>
                    </a:ext>
                  </a:extLst>
                </a:gridCol>
                <a:gridCol w="5079184">
                  <a:extLst>
                    <a:ext uri="{9D8B030D-6E8A-4147-A177-3AD203B41FA5}">
                      <a16:colId xmlns:a16="http://schemas.microsoft.com/office/drawing/2014/main" val="1717309157"/>
                    </a:ext>
                  </a:extLst>
                </a:gridCol>
              </a:tblGrid>
              <a:tr h="525522">
                <a:tc>
                  <a:txBody>
                    <a:bodyPr/>
                    <a:lstStyle/>
                    <a:p>
                      <a:pPr marL="0" lvl="0" indent="0" algn="ctr" rtl="0">
                        <a:spcBef>
                          <a:spcPts val="0"/>
                        </a:spcBef>
                        <a:spcAft>
                          <a:spcPts val="0"/>
                        </a:spcAft>
                        <a:buNone/>
                      </a:pPr>
                      <a:r>
                        <a:rPr lang="en-US" sz="1400" u="sng" dirty="0" smtClean="0">
                          <a:solidFill>
                            <a:schemeClr val="lt1"/>
                          </a:solidFill>
                          <a:latin typeface="Raleway Black"/>
                          <a:ea typeface="Raleway Black"/>
                          <a:cs typeface="Raleway Black"/>
                          <a:sym typeface="Raleway Black"/>
                        </a:rPr>
                        <a:t>Supermarket</a:t>
                      </a:r>
                      <a:endParaRPr lang="en-US" sz="1400" u="sng" dirty="0">
                        <a:solidFill>
                          <a:schemeClr val="lt1"/>
                        </a:solidFill>
                        <a:latin typeface="Raleway Black"/>
                        <a:ea typeface="Raleway Black"/>
                        <a:cs typeface="Raleway Black"/>
                        <a:sym typeface="Raleway Black"/>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US" sz="1000" b="0" i="0" u="none" strike="noStrike" cap="none" dirty="0" smtClean="0">
                          <a:solidFill>
                            <a:srgbClr val="000000"/>
                          </a:solidFill>
                          <a:effectLst/>
                          <a:latin typeface="Arial"/>
                          <a:ea typeface="Arial"/>
                          <a:cs typeface="Arial"/>
                          <a:sym typeface="Arial"/>
                        </a:rPr>
                        <a:t>A large shop for groceries. It's a full service grocery store that often sells a variety of non-food products as well. Almost always part of a chain (Publix, Harris Teeter, </a:t>
                      </a:r>
                      <a:r>
                        <a:rPr lang="en-US" sz="1000" b="0" i="0" u="none" strike="noStrike" cap="none" dirty="0" err="1" smtClean="0">
                          <a:solidFill>
                            <a:srgbClr val="000000"/>
                          </a:solidFill>
                          <a:effectLst/>
                          <a:latin typeface="Arial"/>
                          <a:ea typeface="Arial"/>
                          <a:cs typeface="Arial"/>
                          <a:sym typeface="Arial"/>
                        </a:rPr>
                        <a:t>Piggly</a:t>
                      </a:r>
                      <a:r>
                        <a:rPr lang="en-US" sz="1000" b="0" i="0" u="none" strike="noStrike" cap="none" dirty="0" smtClean="0">
                          <a:solidFill>
                            <a:srgbClr val="000000"/>
                          </a:solidFill>
                          <a:effectLst/>
                          <a:latin typeface="Arial"/>
                          <a:ea typeface="Arial"/>
                          <a:cs typeface="Arial"/>
                          <a:sym typeface="Arial"/>
                        </a:rPr>
                        <a:t> Wiggly, </a:t>
                      </a:r>
                      <a:r>
                        <a:rPr lang="en-US" sz="1000" b="0" i="0" u="none" strike="noStrike" cap="none" dirty="0" err="1" smtClean="0">
                          <a:solidFill>
                            <a:srgbClr val="000000"/>
                          </a:solidFill>
                          <a:effectLst/>
                          <a:latin typeface="Arial"/>
                          <a:ea typeface="Arial"/>
                          <a:cs typeface="Arial"/>
                          <a:sym typeface="Arial"/>
                        </a:rPr>
                        <a:t>BiLo</a:t>
                      </a:r>
                      <a:r>
                        <a:rPr lang="en-US" sz="1000" b="0" i="0" u="none" strike="noStrike" cap="none" dirty="0" smtClean="0">
                          <a:solidFill>
                            <a:srgbClr val="000000"/>
                          </a:solidFill>
                          <a:effectLst/>
                          <a:latin typeface="Arial"/>
                          <a:ea typeface="Arial"/>
                          <a:cs typeface="Arial"/>
                          <a:sym typeface="Arial"/>
                        </a:rPr>
                        <a:t>, Ingles, Bells, </a:t>
                      </a:r>
                      <a:r>
                        <a:rPr lang="en-US" sz="1000" b="0" i="0" u="none" strike="noStrike" cap="none" dirty="0" err="1" smtClean="0">
                          <a:solidFill>
                            <a:srgbClr val="000000"/>
                          </a:solidFill>
                          <a:effectLst/>
                          <a:latin typeface="Arial"/>
                          <a:ea typeface="Arial"/>
                          <a:cs typeface="Arial"/>
                          <a:sym typeface="Arial"/>
                        </a:rPr>
                        <a:t>Earthfare</a:t>
                      </a:r>
                      <a:r>
                        <a:rPr lang="en-US" sz="1000" b="0" i="0" u="none" strike="noStrike" cap="none" dirty="0" smtClean="0">
                          <a:solidFill>
                            <a:srgbClr val="000000"/>
                          </a:solidFill>
                          <a:effectLst/>
                          <a:latin typeface="Arial"/>
                          <a:ea typeface="Arial"/>
                          <a:cs typeface="Arial"/>
                          <a:sym typeface="Arial"/>
                        </a:rPr>
                        <a:t>).</a:t>
                      </a:r>
                      <a:endParaRPr lang="en-US" sz="1000" u="sng" dirty="0">
                        <a:solidFill>
                          <a:schemeClr val="lt1"/>
                        </a:solidFill>
                        <a:latin typeface="Montserrat Medium"/>
                        <a:ea typeface="Raleway Black"/>
                        <a:cs typeface="Raleway Black"/>
                        <a:sym typeface="Raleway Black"/>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noFill/>
                  </a:tcPr>
                </a:tc>
                <a:extLst>
                  <a:ext uri="{0D108BD9-81ED-4DB2-BD59-A6C34878D82A}">
                    <a16:rowId xmlns:a16="http://schemas.microsoft.com/office/drawing/2014/main" val="10000"/>
                  </a:ext>
                </a:extLst>
              </a:tr>
              <a:tr h="525522">
                <a:tc>
                  <a:txBody>
                    <a:bodyPr/>
                    <a:lstStyle/>
                    <a:p>
                      <a:pPr marL="0" lvl="0" indent="0" algn="ctr" rtl="0">
                        <a:spcBef>
                          <a:spcPts val="0"/>
                        </a:spcBef>
                        <a:spcAft>
                          <a:spcPts val="0"/>
                        </a:spcAft>
                        <a:buNone/>
                      </a:pPr>
                      <a:r>
                        <a:rPr lang="en-US" sz="1400" u="sng" dirty="0" smtClean="0">
                          <a:solidFill>
                            <a:schemeClr val="lt1"/>
                          </a:solidFill>
                          <a:latin typeface="Raleway Black"/>
                          <a:ea typeface="Raleway Black"/>
                          <a:cs typeface="Raleway Black"/>
                          <a:sym typeface="Raleway Black"/>
                        </a:rPr>
                        <a:t>Variety</a:t>
                      </a:r>
                      <a:r>
                        <a:rPr lang="en-US" sz="1400" u="sng" baseline="0" dirty="0" smtClean="0">
                          <a:solidFill>
                            <a:schemeClr val="lt1"/>
                          </a:solidFill>
                          <a:latin typeface="Raleway Black"/>
                          <a:ea typeface="Raleway Black"/>
                          <a:cs typeface="Raleway Black"/>
                          <a:sym typeface="Raleway Black"/>
                        </a:rPr>
                        <a:t> </a:t>
                      </a:r>
                      <a:r>
                        <a:rPr lang="en-US" sz="1400" u="sng" dirty="0" smtClean="0">
                          <a:solidFill>
                            <a:schemeClr val="lt1"/>
                          </a:solidFill>
                          <a:latin typeface="Raleway Black"/>
                          <a:ea typeface="Raleway Black"/>
                          <a:cs typeface="Raleway Black"/>
                          <a:sym typeface="Raleway Black"/>
                        </a:rPr>
                        <a:t>Store</a:t>
                      </a:r>
                      <a:endParaRPr lang="en-US" sz="1400" u="sng" dirty="0">
                        <a:solidFill>
                          <a:schemeClr val="lt1"/>
                        </a:solidFill>
                        <a:latin typeface="Raleway Black"/>
                        <a:ea typeface="Raleway Black"/>
                        <a:cs typeface="Raleway Black"/>
                        <a:sym typeface="Raleway Black"/>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cap="none" dirty="0" smtClean="0">
                          <a:solidFill>
                            <a:srgbClr val="000000"/>
                          </a:solidFill>
                          <a:effectLst/>
                          <a:latin typeface="Arial"/>
                          <a:ea typeface="Arial"/>
                          <a:cs typeface="Arial"/>
                          <a:sym typeface="Arial"/>
                        </a:rPr>
                        <a:t>A variety store or price-point retailer is a retail shop that sells inexpensive items, usually with a single price point for all items in the store</a:t>
                      </a:r>
                      <a:r>
                        <a:rPr lang="en-US" sz="1000" b="0" i="0" u="none" strike="noStrike" cap="none" baseline="0" dirty="0" smtClean="0">
                          <a:solidFill>
                            <a:srgbClr val="000000"/>
                          </a:solidFill>
                          <a:effectLst/>
                          <a:latin typeface="Arial"/>
                          <a:ea typeface="Arial"/>
                          <a:cs typeface="Arial"/>
                          <a:sym typeface="Arial"/>
                        </a:rPr>
                        <a:t> (Dollar Tree, Family Dollar, Dollar General).</a:t>
                      </a:r>
                      <a:endParaRPr lang="en-US" sz="1000" u="sng" dirty="0">
                        <a:solidFill>
                          <a:schemeClr val="lt1"/>
                        </a:solidFill>
                        <a:latin typeface="Raleway Black"/>
                        <a:ea typeface="Raleway Black"/>
                        <a:cs typeface="Raleway Black"/>
                        <a:sym typeface="Raleway Black"/>
                      </a:endParaRPr>
                    </a:p>
                  </a:txBody>
                  <a:tcPr marL="91425" marR="91425" marT="91425" marB="9142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noFill/>
                  </a:tcPr>
                </a:tc>
                <a:extLst>
                  <a:ext uri="{0D108BD9-81ED-4DB2-BD59-A6C34878D82A}">
                    <a16:rowId xmlns:a16="http://schemas.microsoft.com/office/drawing/2014/main" val="10002"/>
                  </a:ext>
                </a:extLst>
              </a:tr>
              <a:tr h="831445">
                <a:tc>
                  <a:txBody>
                    <a:bodyPr/>
                    <a:lstStyle/>
                    <a:p>
                      <a:pPr marL="0" lvl="0" indent="0" algn="ctr" rtl="0">
                        <a:spcBef>
                          <a:spcPts val="0"/>
                        </a:spcBef>
                        <a:spcAft>
                          <a:spcPts val="0"/>
                        </a:spcAft>
                        <a:buNone/>
                      </a:pPr>
                      <a:r>
                        <a:rPr lang="en-US" sz="1400" u="sng" dirty="0" smtClean="0">
                          <a:solidFill>
                            <a:schemeClr val="lt1"/>
                          </a:solidFill>
                          <a:latin typeface="Raleway Black"/>
                          <a:ea typeface="Raleway Black"/>
                          <a:cs typeface="Raleway Black"/>
                          <a:sym typeface="Raleway Black"/>
                        </a:rPr>
                        <a:t>Warehouse Club</a:t>
                      </a:r>
                      <a:endParaRPr lang="en-US" sz="1400" u="sng" dirty="0">
                        <a:solidFill>
                          <a:schemeClr val="lt1"/>
                        </a:solidFill>
                        <a:latin typeface="Raleway Black"/>
                        <a:ea typeface="Raleway Black"/>
                        <a:cs typeface="Raleway Black"/>
                        <a:sym typeface="Raleway Black"/>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cap="none" dirty="0" smtClean="0">
                          <a:solidFill>
                            <a:srgbClr val="000000"/>
                          </a:solidFill>
                          <a:effectLst/>
                          <a:latin typeface="Arial"/>
                          <a:ea typeface="Arial"/>
                          <a:cs typeface="Arial"/>
                          <a:sym typeface="Arial"/>
                        </a:rPr>
                        <a:t>A non-traditional</a:t>
                      </a:r>
                      <a:r>
                        <a:rPr lang="en-US" sz="1000" b="0" i="0" u="none" strike="noStrike" cap="none" baseline="0" dirty="0" smtClean="0">
                          <a:solidFill>
                            <a:srgbClr val="000000"/>
                          </a:solidFill>
                          <a:effectLst/>
                          <a:latin typeface="Arial"/>
                          <a:ea typeface="Arial"/>
                          <a:cs typeface="Arial"/>
                          <a:sym typeface="Arial"/>
                        </a:rPr>
                        <a:t> membership-retailer hybrid that sells bulk products in a warehouse environment. At least </a:t>
                      </a:r>
                      <a:r>
                        <a:rPr lang="en-US" sz="1000" b="0" i="0" u="none" strike="noStrike" cap="none" dirty="0" smtClean="0">
                          <a:solidFill>
                            <a:srgbClr val="000000"/>
                          </a:solidFill>
                          <a:effectLst/>
                          <a:latin typeface="Arial"/>
                          <a:ea typeface="Arial"/>
                          <a:cs typeface="Arial"/>
                          <a:sym typeface="Arial"/>
                        </a:rPr>
                        <a:t>40% of products devoted to grocery (Costco, Sam’s Club, BJ’s).</a:t>
                      </a:r>
                      <a:endParaRPr lang="en-US" sz="1000" u="sng" dirty="0" smtClean="0">
                        <a:solidFill>
                          <a:schemeClr val="lt1"/>
                        </a:solidFill>
                        <a:latin typeface="Raleway Black"/>
                        <a:ea typeface="Raleway Black"/>
                        <a:cs typeface="Raleway Black"/>
                        <a:sym typeface="Raleway Black"/>
                      </a:endParaRPr>
                    </a:p>
                    <a:p>
                      <a:pPr marL="0" lvl="0" indent="0" algn="ctr" rtl="0">
                        <a:spcBef>
                          <a:spcPts val="0"/>
                        </a:spcBef>
                        <a:spcAft>
                          <a:spcPts val="0"/>
                        </a:spcAft>
                        <a:buNone/>
                      </a:pPr>
                      <a:endParaRPr lang="en-US" sz="1000" u="sng" dirty="0">
                        <a:solidFill>
                          <a:schemeClr val="lt1"/>
                        </a:solidFill>
                        <a:latin typeface="Raleway Black"/>
                        <a:ea typeface="Raleway Black"/>
                        <a:cs typeface="Raleway Black"/>
                        <a:sym typeface="Raleway Black"/>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noFill/>
                  </a:tcPr>
                </a:tc>
                <a:extLst>
                  <a:ext uri="{0D108BD9-81ED-4DB2-BD59-A6C34878D82A}">
                    <a16:rowId xmlns:a16="http://schemas.microsoft.com/office/drawing/2014/main" val="10003"/>
                  </a:ext>
                </a:extLst>
              </a:tr>
              <a:tr h="669769">
                <a:tc>
                  <a:txBody>
                    <a:bodyPr/>
                    <a:lstStyle/>
                    <a:p>
                      <a:pPr marL="0" lvl="0" indent="0" algn="ctr" rtl="0">
                        <a:spcBef>
                          <a:spcPts val="0"/>
                        </a:spcBef>
                        <a:spcAft>
                          <a:spcPts val="0"/>
                        </a:spcAft>
                        <a:buNone/>
                      </a:pPr>
                      <a:r>
                        <a:rPr lang="en-US" sz="1400" u="sng" dirty="0" smtClean="0">
                          <a:solidFill>
                            <a:schemeClr val="lt1"/>
                          </a:solidFill>
                          <a:latin typeface="Raleway Black"/>
                          <a:ea typeface="Raleway Black"/>
                          <a:cs typeface="Raleway Black"/>
                          <a:sym typeface="Raleway Black"/>
                        </a:rPr>
                        <a:t>Supercenter</a:t>
                      </a:r>
                      <a:endParaRPr lang="en-US" sz="1400" u="sng" dirty="0">
                        <a:solidFill>
                          <a:schemeClr val="lt1"/>
                        </a:solidFill>
                        <a:latin typeface="Raleway Black"/>
                        <a:ea typeface="Raleway Black"/>
                        <a:cs typeface="Raleway Black"/>
                        <a:sym typeface="Raleway Black"/>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US" sz="1000" b="0" i="0" u="none" strike="noStrike" cap="none" dirty="0" smtClean="0">
                          <a:solidFill>
                            <a:srgbClr val="000000"/>
                          </a:solidFill>
                          <a:effectLst/>
                          <a:latin typeface="Arial"/>
                          <a:ea typeface="Arial"/>
                          <a:cs typeface="Arial"/>
                          <a:sym typeface="Arial"/>
                        </a:rPr>
                        <a:t>A non-traditional</a:t>
                      </a:r>
                      <a:r>
                        <a:rPr lang="en-US" sz="1000" b="0" i="0" u="none" strike="noStrike" cap="none" baseline="0" dirty="0" smtClean="0">
                          <a:solidFill>
                            <a:srgbClr val="000000"/>
                          </a:solidFill>
                          <a:effectLst/>
                          <a:latin typeface="Arial"/>
                          <a:ea typeface="Arial"/>
                          <a:cs typeface="Arial"/>
                          <a:sym typeface="Arial"/>
                        </a:rPr>
                        <a:t> food and drug store </a:t>
                      </a:r>
                      <a:r>
                        <a:rPr lang="en-US" sz="1000" b="0" i="0" u="none" strike="noStrike" cap="none" dirty="0" smtClean="0">
                          <a:solidFill>
                            <a:srgbClr val="000000"/>
                          </a:solidFill>
                          <a:effectLst/>
                          <a:latin typeface="Arial"/>
                          <a:ea typeface="Arial"/>
                          <a:cs typeface="Arial"/>
                          <a:sym typeface="Arial"/>
                        </a:rPr>
                        <a:t>combination that sells mass merchandise.</a:t>
                      </a:r>
                      <a:r>
                        <a:rPr lang="en-US" sz="1000" b="0" i="0" u="none" strike="noStrike" cap="none" baseline="0" dirty="0" smtClean="0">
                          <a:solidFill>
                            <a:srgbClr val="000000"/>
                          </a:solidFill>
                          <a:effectLst/>
                          <a:latin typeface="Arial"/>
                          <a:ea typeface="Arial"/>
                          <a:cs typeface="Arial"/>
                          <a:sym typeface="Arial"/>
                        </a:rPr>
                        <a:t> At least </a:t>
                      </a:r>
                      <a:r>
                        <a:rPr lang="en-US" sz="1000" b="0" i="0" u="none" strike="noStrike" cap="none" dirty="0" smtClean="0">
                          <a:solidFill>
                            <a:srgbClr val="000000"/>
                          </a:solidFill>
                          <a:effectLst/>
                          <a:latin typeface="Arial"/>
                          <a:ea typeface="Arial"/>
                          <a:cs typeface="Arial"/>
                          <a:sym typeface="Arial"/>
                        </a:rPr>
                        <a:t>40% of products devoted to grocery</a:t>
                      </a:r>
                      <a:r>
                        <a:rPr lang="en-US" sz="1000" b="0" i="0" u="none" strike="noStrike" cap="none" baseline="0" dirty="0" smtClean="0">
                          <a:solidFill>
                            <a:srgbClr val="000000"/>
                          </a:solidFill>
                          <a:effectLst/>
                          <a:latin typeface="Arial"/>
                          <a:ea typeface="Arial"/>
                          <a:cs typeface="Arial"/>
                          <a:sym typeface="Arial"/>
                        </a:rPr>
                        <a:t> (</a:t>
                      </a:r>
                      <a:r>
                        <a:rPr lang="en-US" sz="1000" b="0" i="0" u="none" strike="noStrike" cap="none" dirty="0" smtClean="0">
                          <a:solidFill>
                            <a:srgbClr val="000000"/>
                          </a:solidFill>
                          <a:effectLst/>
                          <a:latin typeface="Arial"/>
                          <a:ea typeface="Arial"/>
                          <a:cs typeface="Arial"/>
                          <a:sym typeface="Arial"/>
                        </a:rPr>
                        <a:t>Target, Walmart).</a:t>
                      </a:r>
                      <a:endParaRPr lang="en-US" sz="1000" u="sng" dirty="0">
                        <a:solidFill>
                          <a:schemeClr val="lt1"/>
                        </a:solidFill>
                        <a:latin typeface="Raleway Black"/>
                        <a:ea typeface="Raleway Black"/>
                        <a:cs typeface="Raleway Black"/>
                        <a:sym typeface="Raleway Black"/>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noFill/>
                  </a:tcPr>
                </a:tc>
                <a:extLst>
                  <a:ext uri="{0D108BD9-81ED-4DB2-BD59-A6C34878D82A}">
                    <a16:rowId xmlns:a16="http://schemas.microsoft.com/office/drawing/2014/main" val="10004"/>
                  </a:ext>
                </a:extLst>
              </a:tr>
              <a:tr h="525522">
                <a:tc>
                  <a:txBody>
                    <a:bodyPr/>
                    <a:lstStyle/>
                    <a:p>
                      <a:pPr marL="0" lvl="0" indent="0" algn="ctr" rtl="0">
                        <a:spcBef>
                          <a:spcPts val="0"/>
                        </a:spcBef>
                        <a:spcAft>
                          <a:spcPts val="0"/>
                        </a:spcAft>
                        <a:buNone/>
                      </a:pPr>
                      <a:r>
                        <a:rPr lang="en-US" sz="1400" u="sng" dirty="0" smtClean="0">
                          <a:solidFill>
                            <a:schemeClr val="lt1"/>
                          </a:solidFill>
                          <a:latin typeface="Raleway Black"/>
                          <a:ea typeface="Raleway Black"/>
                          <a:cs typeface="Raleway Black"/>
                          <a:sym typeface="Raleway Black"/>
                        </a:rPr>
                        <a:t>Convenience Store</a:t>
                      </a:r>
                      <a:endParaRPr lang="en-US" sz="1400" u="sng" dirty="0">
                        <a:solidFill>
                          <a:schemeClr val="lt1"/>
                        </a:solidFill>
                        <a:latin typeface="Raleway Black"/>
                        <a:ea typeface="Raleway Black"/>
                        <a:cs typeface="Raleway Black"/>
                        <a:sym typeface="Raleway Black"/>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US" sz="1000" b="0" i="0" u="none" strike="noStrike" cap="none" dirty="0" smtClean="0">
                          <a:solidFill>
                            <a:srgbClr val="000000"/>
                          </a:solidFill>
                          <a:effectLst/>
                          <a:latin typeface="Arial"/>
                          <a:ea typeface="Arial"/>
                          <a:cs typeface="Arial"/>
                          <a:sym typeface="Arial"/>
                        </a:rPr>
                        <a:t>A non-traditional, limited store that sells variety of general merchandise, including packaged food products</a:t>
                      </a:r>
                      <a:r>
                        <a:rPr lang="en-US" sz="1000" b="0" i="0" u="none" strike="noStrike" cap="none" baseline="0" dirty="0" smtClean="0">
                          <a:solidFill>
                            <a:srgbClr val="000000"/>
                          </a:solidFill>
                          <a:effectLst/>
                          <a:latin typeface="Arial"/>
                          <a:ea typeface="Arial"/>
                          <a:cs typeface="Arial"/>
                          <a:sym typeface="Arial"/>
                        </a:rPr>
                        <a:t> (</a:t>
                      </a:r>
                      <a:r>
                        <a:rPr lang="en-US" sz="1000" b="0" i="0" u="none" strike="noStrike" cap="none" dirty="0" smtClean="0">
                          <a:solidFill>
                            <a:srgbClr val="000000"/>
                          </a:solidFill>
                          <a:effectLst/>
                          <a:latin typeface="Arial"/>
                          <a:ea typeface="Arial"/>
                          <a:cs typeface="Arial"/>
                          <a:sym typeface="Arial"/>
                        </a:rPr>
                        <a:t>7-Eleven, Quick Trip.)</a:t>
                      </a:r>
                      <a:endParaRPr lang="en-US" sz="1000" u="sng" dirty="0">
                        <a:solidFill>
                          <a:schemeClr val="lt1"/>
                        </a:solidFill>
                        <a:latin typeface="Raleway Black"/>
                        <a:ea typeface="Raleway Black"/>
                        <a:cs typeface="Raleway Black"/>
                        <a:sym typeface="Raleway Black"/>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the Literature Say?</a:t>
            </a:r>
            <a:endParaRPr lang="en-US" dirty="0"/>
          </a:p>
        </p:txBody>
      </p:sp>
      <p:sp>
        <p:nvSpPr>
          <p:cNvPr id="3" name="Subtitle 2"/>
          <p:cNvSpPr>
            <a:spLocks noGrp="1"/>
          </p:cNvSpPr>
          <p:nvPr>
            <p:ph type="subTitle" idx="1"/>
          </p:nvPr>
        </p:nvSpPr>
        <p:spPr>
          <a:xfrm>
            <a:off x="522884" y="1148175"/>
            <a:ext cx="4108589" cy="418200"/>
          </a:xfrm>
        </p:spPr>
        <p:txBody>
          <a:bodyPr/>
          <a:lstStyle/>
          <a:p>
            <a:r>
              <a:rPr lang="en-US" dirty="0" smtClean="0"/>
              <a:t>Distance is Statistically Significant</a:t>
            </a:r>
            <a:endParaRPr lang="en-US" dirty="0"/>
          </a:p>
        </p:txBody>
      </p:sp>
      <p:sp>
        <p:nvSpPr>
          <p:cNvPr id="4" name="Subtitle 3"/>
          <p:cNvSpPr>
            <a:spLocks noGrp="1"/>
          </p:cNvSpPr>
          <p:nvPr>
            <p:ph type="subTitle" idx="2"/>
          </p:nvPr>
        </p:nvSpPr>
        <p:spPr>
          <a:xfrm>
            <a:off x="794621" y="1566375"/>
            <a:ext cx="3643564" cy="1000800"/>
          </a:xfrm>
        </p:spPr>
        <p:txBody>
          <a:bodyPr/>
          <a:lstStyle/>
          <a:p>
            <a:pPr algn="l">
              <a:buFont typeface="Arial" panose="020B0604020202020204" pitchFamily="34" charset="0"/>
              <a:buChar char="•"/>
            </a:pPr>
            <a:r>
              <a:rPr lang="en-US" dirty="0" smtClean="0"/>
              <a:t>It was consistently shown that, the closer a home was to selected amenities, there was an increase in rental prices. This both applied to higher income households and low income households.  </a:t>
            </a:r>
            <a:endParaRPr lang="en-US" dirty="0"/>
          </a:p>
        </p:txBody>
      </p:sp>
      <p:sp>
        <p:nvSpPr>
          <p:cNvPr id="5" name="Subtitle 4"/>
          <p:cNvSpPr>
            <a:spLocks noGrp="1"/>
          </p:cNvSpPr>
          <p:nvPr>
            <p:ph type="subTitle" idx="3"/>
          </p:nvPr>
        </p:nvSpPr>
        <p:spPr>
          <a:xfrm>
            <a:off x="5053386" y="1566375"/>
            <a:ext cx="3570224" cy="1000800"/>
          </a:xfrm>
        </p:spPr>
        <p:txBody>
          <a:bodyPr/>
          <a:lstStyle/>
          <a:p>
            <a:pPr algn="l">
              <a:buFont typeface="Arial" panose="020B0604020202020204" pitchFamily="34" charset="0"/>
              <a:buChar char="•"/>
            </a:pPr>
            <a:r>
              <a:rPr lang="en-US" dirty="0" smtClean="0"/>
              <a:t>Higher income households are able to change grocery stores more easily, are more able to travel, and are more interested in service availability (EG parking). </a:t>
            </a:r>
            <a:endParaRPr lang="en-US" dirty="0"/>
          </a:p>
        </p:txBody>
      </p:sp>
      <p:sp>
        <p:nvSpPr>
          <p:cNvPr id="6" name="Subtitle 5"/>
          <p:cNvSpPr>
            <a:spLocks noGrp="1"/>
          </p:cNvSpPr>
          <p:nvPr>
            <p:ph type="subTitle" idx="4"/>
          </p:nvPr>
        </p:nvSpPr>
        <p:spPr>
          <a:xfrm>
            <a:off x="2110198" y="3299497"/>
            <a:ext cx="5182699" cy="1000800"/>
          </a:xfrm>
        </p:spPr>
        <p:txBody>
          <a:bodyPr/>
          <a:lstStyle/>
          <a:p>
            <a:pPr algn="l">
              <a:buFont typeface="Arial" panose="020B0604020202020204" pitchFamily="34" charset="0"/>
              <a:buChar char="•"/>
            </a:pPr>
            <a:r>
              <a:rPr lang="en-US" dirty="0" smtClean="0"/>
              <a:t>Considered “revitalization”, even in poor neighborhoods, the development of new grocery stores shows a positive increase in rental prices. This applies most to those houses closest to the new lots. </a:t>
            </a:r>
            <a:endParaRPr lang="en-US" dirty="0"/>
          </a:p>
        </p:txBody>
      </p:sp>
      <p:sp>
        <p:nvSpPr>
          <p:cNvPr id="7" name="Subtitle 6"/>
          <p:cNvSpPr>
            <a:spLocks noGrp="1"/>
          </p:cNvSpPr>
          <p:nvPr>
            <p:ph type="subTitle" idx="5"/>
          </p:nvPr>
        </p:nvSpPr>
        <p:spPr>
          <a:xfrm>
            <a:off x="4724790" y="1144057"/>
            <a:ext cx="4114411" cy="418200"/>
          </a:xfrm>
        </p:spPr>
        <p:txBody>
          <a:bodyPr/>
          <a:lstStyle/>
          <a:p>
            <a:r>
              <a:rPr lang="en-US" dirty="0" smtClean="0"/>
              <a:t>Type of Store Matters</a:t>
            </a:r>
            <a:endParaRPr lang="en-US" dirty="0"/>
          </a:p>
        </p:txBody>
      </p:sp>
      <p:sp>
        <p:nvSpPr>
          <p:cNvPr id="8" name="Subtitle 7"/>
          <p:cNvSpPr>
            <a:spLocks noGrp="1"/>
          </p:cNvSpPr>
          <p:nvPr>
            <p:ph type="subTitle" idx="6"/>
          </p:nvPr>
        </p:nvSpPr>
        <p:spPr>
          <a:xfrm>
            <a:off x="1730690" y="2881297"/>
            <a:ext cx="5682619" cy="418200"/>
          </a:xfrm>
        </p:spPr>
        <p:txBody>
          <a:bodyPr/>
          <a:lstStyle/>
          <a:p>
            <a:r>
              <a:rPr lang="en-US" dirty="0" smtClean="0"/>
              <a:t>Development Trends Spark Rental Price Increase</a:t>
            </a:r>
            <a:endParaRPr lang="en-US" dirty="0"/>
          </a:p>
        </p:txBody>
      </p:sp>
    </p:spTree>
    <p:extLst>
      <p:ext uri="{BB962C8B-B14F-4D97-AF65-F5344CB8AC3E}">
        <p14:creationId xmlns:p14="http://schemas.microsoft.com/office/powerpoint/2010/main" val="2860760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05"/>
        <p:cNvGrpSpPr/>
        <p:nvPr/>
      </p:nvGrpSpPr>
      <p:grpSpPr>
        <a:xfrm>
          <a:off x="0" y="0"/>
          <a:ext cx="0" cy="0"/>
          <a:chOff x="0" y="0"/>
          <a:chExt cx="0" cy="0"/>
        </a:xfrm>
      </p:grpSpPr>
      <p:cxnSp>
        <p:nvCxnSpPr>
          <p:cNvPr id="1513" name="Google Shape;1513;p33"/>
          <p:cNvCxnSpPr/>
          <p:nvPr/>
        </p:nvCxnSpPr>
        <p:spPr>
          <a:xfrm>
            <a:off x="0" y="337575"/>
            <a:ext cx="9150000" cy="0"/>
          </a:xfrm>
          <a:prstGeom prst="straightConnector1">
            <a:avLst/>
          </a:prstGeom>
          <a:noFill/>
          <a:ln w="9525" cap="flat" cmpd="sng">
            <a:solidFill>
              <a:schemeClr val="dk1"/>
            </a:solidFill>
            <a:prstDash val="solid"/>
            <a:round/>
            <a:headEnd type="none" w="med" len="med"/>
            <a:tailEnd type="none" w="med" len="med"/>
          </a:ln>
        </p:spPr>
      </p:cxnSp>
      <p:sp>
        <p:nvSpPr>
          <p:cNvPr id="1514" name="Google Shape;1514;p33"/>
          <p:cNvSpPr/>
          <p:nvPr/>
        </p:nvSpPr>
        <p:spPr>
          <a:xfrm rot="-5400000">
            <a:off x="26100" y="181575"/>
            <a:ext cx="259800" cy="31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9" name="Google Shape;1508;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Features as a Measurement</a:t>
            </a:r>
            <a:endParaRPr/>
          </a:p>
        </p:txBody>
      </p:sp>
      <p:sp>
        <p:nvSpPr>
          <p:cNvPr id="30" name="Google Shape;1509;p33"/>
          <p:cNvSpPr txBox="1">
            <a:spLocks/>
          </p:cNvSpPr>
          <p:nvPr/>
        </p:nvSpPr>
        <p:spPr>
          <a:xfrm>
            <a:off x="720000" y="1030280"/>
            <a:ext cx="7940161" cy="138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1pPr>
            <a:lvl2pPr marL="914400" marR="0" lvl="1"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2pPr>
            <a:lvl3pPr marL="1371600" marR="0" lvl="2"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3pPr>
            <a:lvl4pPr marL="1828800" marR="0" lvl="3"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4pPr>
            <a:lvl5pPr marL="2286000" marR="0" lvl="4"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5pPr>
            <a:lvl6pPr marL="2743200" marR="0" lvl="5"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6pPr>
            <a:lvl7pPr marL="3200400" marR="0" lvl="6"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7pPr>
            <a:lvl8pPr marL="3657600" marR="0" lvl="7"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8pPr>
            <a:lvl9pPr marL="4114800" marR="0" lvl="8" indent="-304800" algn="ctr" rtl="0">
              <a:lnSpc>
                <a:spcPct val="100000"/>
              </a:lnSpc>
              <a:spcBef>
                <a:spcPts val="0"/>
              </a:spcBef>
              <a:spcAft>
                <a:spcPts val="0"/>
              </a:spcAft>
              <a:buClr>
                <a:schemeClr val="lt1"/>
              </a:buClr>
              <a:buSzPts val="1200"/>
              <a:buFont typeface="Montserrat"/>
              <a:buNone/>
              <a:defRPr sz="1200" b="0" i="0" u="none" strike="noStrike" cap="none">
                <a:solidFill>
                  <a:schemeClr val="lt1"/>
                </a:solidFill>
                <a:latin typeface="Montserrat"/>
                <a:ea typeface="Montserrat"/>
                <a:cs typeface="Montserrat"/>
                <a:sym typeface="Montserrat"/>
              </a:defRPr>
            </a:lvl9pPr>
          </a:lstStyle>
          <a:p>
            <a:pPr marL="228600" indent="-228600" algn="l">
              <a:buFont typeface="Arial" panose="020B0604020202020204" pitchFamily="34" charset="0"/>
              <a:buChar char="●"/>
            </a:pPr>
            <a:r>
              <a:rPr lang="en-US"/>
              <a:t>Because of the variety and quality of features, we will vary whether we use distance, density, or both based on the type of feature being used. </a:t>
            </a:r>
          </a:p>
        </p:txBody>
      </p:sp>
      <p:sp>
        <p:nvSpPr>
          <p:cNvPr id="31" name="Google Shape;1510;p33"/>
          <p:cNvSpPr txBox="1">
            <a:spLocks noGrp="1"/>
          </p:cNvSpPr>
          <p:nvPr>
            <p:ph type="subTitle" idx="1"/>
          </p:nvPr>
        </p:nvSpPr>
        <p:spPr>
          <a:xfrm>
            <a:off x="1379491" y="1669619"/>
            <a:ext cx="3076500" cy="50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Distance-Based</a:t>
            </a:r>
            <a:endParaRPr dirty="0"/>
          </a:p>
        </p:txBody>
      </p:sp>
      <p:sp>
        <p:nvSpPr>
          <p:cNvPr id="32" name="Google Shape;1509;p33"/>
          <p:cNvSpPr txBox="1">
            <a:spLocks noGrp="1"/>
          </p:cNvSpPr>
          <p:nvPr>
            <p:ph type="subTitle" idx="3"/>
          </p:nvPr>
        </p:nvSpPr>
        <p:spPr>
          <a:xfrm>
            <a:off x="1379491" y="2167062"/>
            <a:ext cx="3076500" cy="1709333"/>
          </a:xfrm>
          <a:prstGeom prst="rect">
            <a:avLst/>
          </a:prstGeom>
        </p:spPr>
        <p:txBody>
          <a:bodyPr spcFirstLastPara="1" wrap="square" lIns="91425" tIns="91425" rIns="91425" bIns="91425" anchor="t" anchorCtr="0">
            <a:noAutofit/>
          </a:bodyPr>
          <a:lstStyle/>
          <a:p>
            <a:pPr marL="171450" indent="-171450">
              <a:buFont typeface="Arial" panose="020B0604020202020204" pitchFamily="34" charset="0"/>
              <a:buChar char="•"/>
            </a:pPr>
            <a:r>
              <a:rPr lang="en" dirty="0"/>
              <a:t>Using sources like Google.api</a:t>
            </a:r>
            <a:r>
              <a:rPr lang="en" dirty="0" smtClean="0"/>
              <a:t>, </a:t>
            </a:r>
            <a:r>
              <a:rPr lang="en-US" dirty="0"/>
              <a:t>Foursquare, </a:t>
            </a:r>
            <a:r>
              <a:rPr lang="en-US" dirty="0" smtClean="0"/>
              <a:t>and </a:t>
            </a:r>
            <a:r>
              <a:rPr lang="en-US" dirty="0" err="1" smtClean="0"/>
              <a:t>OpenStreetMap</a:t>
            </a:r>
            <a:r>
              <a:rPr lang="en-US" dirty="0"/>
              <a:t>,</a:t>
            </a:r>
            <a:r>
              <a:rPr lang="en" dirty="0" smtClean="0"/>
              <a:t> </a:t>
            </a:r>
            <a:r>
              <a:rPr lang="en" dirty="0"/>
              <a:t>we will join geospatial dataset with the rental dataset to find most influential feature influences. As a base, it would be </a:t>
            </a:r>
            <a:r>
              <a:rPr lang="en" dirty="0" smtClean="0"/>
              <a:t>closest *feature* to location given.</a:t>
            </a:r>
          </a:p>
          <a:p>
            <a:pPr marL="171450" indent="-171450">
              <a:buFont typeface="Arial" panose="020B0604020202020204" pitchFamily="34" charset="0"/>
              <a:buChar char="•"/>
            </a:pPr>
            <a:endParaRPr lang="en" dirty="0"/>
          </a:p>
          <a:p>
            <a:pPr marL="171450" indent="-171450">
              <a:buFont typeface="Arial" panose="020B0604020202020204" pitchFamily="34" charset="0"/>
              <a:buChar char="•"/>
            </a:pPr>
            <a:r>
              <a:rPr lang="en" dirty="0" smtClean="0"/>
              <a:t>However, we also have a previous data that gave us set limits of: </a:t>
            </a:r>
            <a:r>
              <a:rPr lang="en-US" dirty="0"/>
              <a:t>0-199.9, 200-399.9, 400-599.9, and 500-800 </a:t>
            </a:r>
            <a:r>
              <a:rPr lang="en-US" dirty="0" smtClean="0"/>
              <a:t>meters. </a:t>
            </a:r>
            <a:r>
              <a:rPr lang="en-US" dirty="0"/>
              <a:t>400-599.9 was </a:t>
            </a:r>
            <a:r>
              <a:rPr lang="en-US" dirty="0" smtClean="0"/>
              <a:t>considered not statistically significant. This should be kept in mind.</a:t>
            </a:r>
            <a:endParaRPr dirty="0"/>
          </a:p>
        </p:txBody>
      </p:sp>
      <p:sp>
        <p:nvSpPr>
          <p:cNvPr id="33" name="Google Shape;1511;p33"/>
          <p:cNvSpPr txBox="1">
            <a:spLocks noGrp="1"/>
          </p:cNvSpPr>
          <p:nvPr>
            <p:ph type="subTitle" idx="2"/>
          </p:nvPr>
        </p:nvSpPr>
        <p:spPr>
          <a:xfrm>
            <a:off x="4687993" y="1669619"/>
            <a:ext cx="3076500" cy="50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Density-Based</a:t>
            </a:r>
            <a:endParaRPr dirty="0"/>
          </a:p>
        </p:txBody>
      </p:sp>
      <p:sp>
        <p:nvSpPr>
          <p:cNvPr id="34" name="Google Shape;1512;p33"/>
          <p:cNvSpPr txBox="1">
            <a:spLocks noGrp="1"/>
          </p:cNvSpPr>
          <p:nvPr>
            <p:ph type="subTitle" idx="4"/>
          </p:nvPr>
        </p:nvSpPr>
        <p:spPr>
          <a:xfrm>
            <a:off x="4687993" y="2176601"/>
            <a:ext cx="3076500" cy="1374900"/>
          </a:xfrm>
          <a:prstGeom prst="rect">
            <a:avLst/>
          </a:prstGeom>
        </p:spPr>
        <p:txBody>
          <a:bodyPr spcFirstLastPara="1" wrap="square" lIns="91425" tIns="91425" rIns="91425" bIns="91425" anchor="t" anchorCtr="0">
            <a:noAutofit/>
          </a:bodyPr>
          <a:lstStyle/>
          <a:p>
            <a:pPr marL="171450" indent="-171450">
              <a:buFont typeface="Arial" panose="020B0604020202020204" pitchFamily="34" charset="0"/>
              <a:buChar char="•"/>
            </a:pPr>
            <a:r>
              <a:rPr lang="en" dirty="0"/>
              <a:t>Essentially the same as the distance-based, except using quantity within a 1 mile radius. We will keep ideally keep the same radius throughout of 1 mile throughout the analysis to ensure features are measured on comparable </a:t>
            </a:r>
            <a:r>
              <a:rPr lang="en" dirty="0" smtClean="0"/>
              <a:t>scales. See previous comments on distance about significance.</a:t>
            </a:r>
            <a:endParaRPr lang="e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6"/>
        <p:cNvGrpSpPr/>
        <p:nvPr/>
      </p:nvGrpSpPr>
      <p:grpSpPr>
        <a:xfrm>
          <a:off x="0" y="0"/>
          <a:ext cx="0" cy="0"/>
          <a:chOff x="0" y="0"/>
          <a:chExt cx="0" cy="0"/>
        </a:xfrm>
      </p:grpSpPr>
      <p:sp>
        <p:nvSpPr>
          <p:cNvPr id="1557" name="Google Shape;1557;p35"/>
          <p:cNvSpPr txBox="1">
            <a:spLocks noGrp="1"/>
          </p:cNvSpPr>
          <p:nvPr>
            <p:ph type="subTitle" idx="2"/>
          </p:nvPr>
        </p:nvSpPr>
        <p:spPr>
          <a:xfrm>
            <a:off x="1478101" y="1684050"/>
            <a:ext cx="2981100" cy="1027800"/>
          </a:xfrm>
          <a:prstGeom prst="rect">
            <a:avLst/>
          </a:prstGeom>
        </p:spPr>
        <p:txBody>
          <a:bodyPr spcFirstLastPara="1" wrap="square" lIns="91425" tIns="91425" rIns="91425" bIns="91425" anchor="t" anchorCtr="0">
            <a:noAutofit/>
          </a:bodyPr>
          <a:lstStyle/>
          <a:p>
            <a:pPr marL="0" indent="0"/>
            <a:r>
              <a:rPr lang="en-US" dirty="0"/>
              <a:t>Capture non-linear relationships and interactions between amenities and rental prices.</a:t>
            </a:r>
          </a:p>
        </p:txBody>
      </p:sp>
      <p:sp>
        <p:nvSpPr>
          <p:cNvPr id="1558" name="Google Shape;1558;p35"/>
          <p:cNvSpPr txBox="1">
            <a:spLocks noGrp="1"/>
          </p:cNvSpPr>
          <p:nvPr>
            <p:ph type="subTitle" idx="3"/>
          </p:nvPr>
        </p:nvSpPr>
        <p:spPr>
          <a:xfrm>
            <a:off x="5219203" y="1684050"/>
            <a:ext cx="2981100" cy="1027800"/>
          </a:xfrm>
          <a:prstGeom prst="rect">
            <a:avLst/>
          </a:prstGeom>
        </p:spPr>
        <p:txBody>
          <a:bodyPr spcFirstLastPara="1" wrap="square" lIns="91425" tIns="91425" rIns="91425" bIns="91425" anchor="t" anchorCtr="0">
            <a:noAutofit/>
          </a:bodyPr>
          <a:lstStyle/>
          <a:p>
            <a:pPr marL="0" indent="0"/>
            <a:r>
              <a:rPr lang="en-US" dirty="0"/>
              <a:t>Like Random Forest, but typically more powerful and faster, especially with large datasets. It also handles missing values and scales well.</a:t>
            </a:r>
          </a:p>
        </p:txBody>
      </p:sp>
      <p:sp>
        <p:nvSpPr>
          <p:cNvPr id="1559" name="Google Shape;1559;p35"/>
          <p:cNvSpPr txBox="1">
            <a:spLocks noGrp="1"/>
          </p:cNvSpPr>
          <p:nvPr>
            <p:ph type="subTitle" idx="4"/>
          </p:nvPr>
        </p:nvSpPr>
        <p:spPr>
          <a:xfrm>
            <a:off x="1478101" y="3284100"/>
            <a:ext cx="2981100" cy="1027800"/>
          </a:xfrm>
          <a:prstGeom prst="rect">
            <a:avLst/>
          </a:prstGeom>
        </p:spPr>
        <p:txBody>
          <a:bodyPr spcFirstLastPara="1" wrap="square" lIns="91425" tIns="91425" rIns="91425" bIns="91425" anchor="t" anchorCtr="0">
            <a:noAutofit/>
          </a:bodyPr>
          <a:lstStyle/>
          <a:p>
            <a:pPr marL="0" indent="0"/>
            <a:r>
              <a:rPr lang="en-US" dirty="0"/>
              <a:t>Seek to understand the linear relationship between rental price and external amenities along with other features.</a:t>
            </a:r>
          </a:p>
        </p:txBody>
      </p:sp>
      <p:sp>
        <p:nvSpPr>
          <p:cNvPr id="1560" name="Google Shape;1560;p35"/>
          <p:cNvSpPr txBox="1">
            <a:spLocks noGrp="1"/>
          </p:cNvSpPr>
          <p:nvPr>
            <p:ph type="subTitle" idx="5"/>
          </p:nvPr>
        </p:nvSpPr>
        <p:spPr>
          <a:xfrm>
            <a:off x="5219203" y="3284100"/>
            <a:ext cx="2981100" cy="1027800"/>
          </a:xfrm>
          <a:prstGeom prst="rect">
            <a:avLst/>
          </a:prstGeom>
        </p:spPr>
        <p:txBody>
          <a:bodyPr spcFirstLastPara="1" wrap="square" lIns="91425" tIns="91425" rIns="91425" bIns="91425" anchor="t" anchorCtr="0">
            <a:noAutofit/>
          </a:bodyPr>
          <a:lstStyle/>
          <a:p>
            <a:pPr marL="0" indent="0"/>
            <a:r>
              <a:rPr lang="en" dirty="0"/>
              <a:t>Useful for capturing complex non-linear effects without requiring explicit interaction terms or feature engineering.</a:t>
            </a:r>
            <a:endParaRPr lang="en-US" dirty="0"/>
          </a:p>
        </p:txBody>
      </p:sp>
      <p:sp>
        <p:nvSpPr>
          <p:cNvPr id="1561" name="Google Shape;1561;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GUIDING PRINCIPLES</a:t>
            </a:r>
            <a:endParaRPr/>
          </a:p>
        </p:txBody>
      </p:sp>
      <p:sp>
        <p:nvSpPr>
          <p:cNvPr id="1562" name="Google Shape;1562;p35"/>
          <p:cNvSpPr txBox="1">
            <a:spLocks noGrp="1"/>
          </p:cNvSpPr>
          <p:nvPr>
            <p:ph type="subTitle" idx="1"/>
          </p:nvPr>
        </p:nvSpPr>
        <p:spPr>
          <a:xfrm>
            <a:off x="1478100" y="1263175"/>
            <a:ext cx="2981100" cy="500700"/>
          </a:xfrm>
          <a:prstGeom prst="rect">
            <a:avLst/>
          </a:prstGeom>
        </p:spPr>
        <p:txBody>
          <a:bodyPr spcFirstLastPara="1" wrap="square" lIns="91425" tIns="91425" rIns="91425" bIns="91425" anchor="b" anchorCtr="0">
            <a:noAutofit/>
          </a:bodyPr>
          <a:lstStyle/>
          <a:p>
            <a:pPr marL="0" lvl="0" indent="0"/>
            <a:r>
              <a:rPr lang="en" dirty="0"/>
              <a:t>Random Forest</a:t>
            </a:r>
            <a:endParaRPr dirty="0"/>
          </a:p>
        </p:txBody>
      </p:sp>
      <p:sp>
        <p:nvSpPr>
          <p:cNvPr id="1563" name="Google Shape;1563;p35"/>
          <p:cNvSpPr txBox="1">
            <a:spLocks noGrp="1"/>
          </p:cNvSpPr>
          <p:nvPr>
            <p:ph type="subTitle" idx="6"/>
          </p:nvPr>
        </p:nvSpPr>
        <p:spPr>
          <a:xfrm>
            <a:off x="1478100" y="2851429"/>
            <a:ext cx="2981100" cy="500700"/>
          </a:xfrm>
          <a:prstGeom prst="rect">
            <a:avLst/>
          </a:prstGeom>
        </p:spPr>
        <p:txBody>
          <a:bodyPr spcFirstLastPara="1" wrap="square" lIns="91425" tIns="91425" rIns="91425" bIns="91425" anchor="b" anchorCtr="0">
            <a:noAutofit/>
          </a:bodyPr>
          <a:lstStyle/>
          <a:p>
            <a:pPr marL="0" lvl="0" indent="0"/>
            <a:r>
              <a:rPr lang="en-US" dirty="0"/>
              <a:t>Multiple Linear Regression</a:t>
            </a:r>
          </a:p>
        </p:txBody>
      </p:sp>
      <p:sp>
        <p:nvSpPr>
          <p:cNvPr id="1564" name="Google Shape;1564;p35"/>
          <p:cNvSpPr txBox="1">
            <a:spLocks noGrp="1"/>
          </p:cNvSpPr>
          <p:nvPr>
            <p:ph type="subTitle" idx="7"/>
          </p:nvPr>
        </p:nvSpPr>
        <p:spPr>
          <a:xfrm>
            <a:off x="5219201" y="1263175"/>
            <a:ext cx="2981100" cy="500700"/>
          </a:xfrm>
          <a:prstGeom prst="rect">
            <a:avLst/>
          </a:prstGeom>
        </p:spPr>
        <p:txBody>
          <a:bodyPr spcFirstLastPara="1" wrap="square" lIns="91425" tIns="91425" rIns="91425" bIns="91425" anchor="b" anchorCtr="0">
            <a:noAutofit/>
          </a:bodyPr>
          <a:lstStyle/>
          <a:p>
            <a:pPr marL="0" indent="0"/>
            <a:r>
              <a:rPr lang="en" dirty="0"/>
              <a:t>XGBoost</a:t>
            </a:r>
            <a:endParaRPr lang="en-US" dirty="0"/>
          </a:p>
        </p:txBody>
      </p:sp>
      <p:sp>
        <p:nvSpPr>
          <p:cNvPr id="1565" name="Google Shape;1565;p35"/>
          <p:cNvSpPr txBox="1">
            <a:spLocks noGrp="1"/>
          </p:cNvSpPr>
          <p:nvPr>
            <p:ph type="subTitle" idx="8"/>
          </p:nvPr>
        </p:nvSpPr>
        <p:spPr>
          <a:xfrm>
            <a:off x="5219201" y="2851429"/>
            <a:ext cx="2981100" cy="500700"/>
          </a:xfrm>
          <a:prstGeom prst="rect">
            <a:avLst/>
          </a:prstGeom>
        </p:spPr>
        <p:txBody>
          <a:bodyPr spcFirstLastPara="1" wrap="square" lIns="91425" tIns="91425" rIns="91425" bIns="91425" anchor="b" anchorCtr="0">
            <a:noAutofit/>
          </a:bodyPr>
          <a:lstStyle/>
          <a:p>
            <a:pPr marL="0" lvl="0" indent="0"/>
            <a:r>
              <a:rPr lang="en-US" dirty="0"/>
              <a:t>Kernel Ridge Regression</a:t>
            </a:r>
          </a:p>
        </p:txBody>
      </p:sp>
      <p:sp>
        <p:nvSpPr>
          <p:cNvPr id="1566" name="Google Shape;1566;p35"/>
          <p:cNvSpPr/>
          <p:nvPr/>
        </p:nvSpPr>
        <p:spPr>
          <a:xfrm>
            <a:off x="720000" y="1455600"/>
            <a:ext cx="681900" cy="681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5"/>
          <p:cNvSpPr/>
          <p:nvPr/>
        </p:nvSpPr>
        <p:spPr>
          <a:xfrm>
            <a:off x="720000" y="3031825"/>
            <a:ext cx="681900" cy="681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5"/>
          <p:cNvSpPr/>
          <p:nvPr/>
        </p:nvSpPr>
        <p:spPr>
          <a:xfrm>
            <a:off x="4461100" y="1455600"/>
            <a:ext cx="681900" cy="681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5"/>
          <p:cNvSpPr/>
          <p:nvPr/>
        </p:nvSpPr>
        <p:spPr>
          <a:xfrm>
            <a:off x="4461100" y="3031825"/>
            <a:ext cx="681900" cy="681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TextBox 37"/>
          <p:cNvSpPr txBox="1"/>
          <p:nvPr/>
        </p:nvSpPr>
        <p:spPr>
          <a:xfrm>
            <a:off x="825190" y="1513525"/>
            <a:ext cx="475786" cy="523220"/>
          </a:xfrm>
          <a:prstGeom prst="rect">
            <a:avLst/>
          </a:prstGeom>
          <a:noFill/>
        </p:spPr>
        <p:txBody>
          <a:bodyPr wrap="square" rtlCol="0">
            <a:spAutoFit/>
          </a:bodyPr>
          <a:lstStyle/>
          <a:p>
            <a:r>
              <a:rPr lang="en-US" sz="2800" dirty="0">
                <a:solidFill>
                  <a:schemeClr val="bg1"/>
                </a:solidFill>
                <a:latin typeface="Lucida Calligraphy" panose="03010101010101010101" pitchFamily="66" charset="0"/>
              </a:rPr>
              <a:t>1.</a:t>
            </a:r>
          </a:p>
        </p:txBody>
      </p:sp>
      <p:sp>
        <p:nvSpPr>
          <p:cNvPr id="39" name="TextBox 38"/>
          <p:cNvSpPr txBox="1"/>
          <p:nvPr/>
        </p:nvSpPr>
        <p:spPr>
          <a:xfrm>
            <a:off x="4525109" y="1534940"/>
            <a:ext cx="617892" cy="523220"/>
          </a:xfrm>
          <a:prstGeom prst="rect">
            <a:avLst/>
          </a:prstGeom>
          <a:noFill/>
        </p:spPr>
        <p:txBody>
          <a:bodyPr wrap="square" rtlCol="0">
            <a:spAutoFit/>
          </a:bodyPr>
          <a:lstStyle/>
          <a:p>
            <a:r>
              <a:rPr lang="en-US" sz="2800" dirty="0">
                <a:solidFill>
                  <a:schemeClr val="bg1"/>
                </a:solidFill>
                <a:latin typeface="Lucida Calligraphy" panose="03010101010101010101" pitchFamily="66" charset="0"/>
              </a:rPr>
              <a:t>2.</a:t>
            </a:r>
          </a:p>
        </p:txBody>
      </p:sp>
      <p:sp>
        <p:nvSpPr>
          <p:cNvPr id="40" name="TextBox 39"/>
          <p:cNvSpPr txBox="1"/>
          <p:nvPr/>
        </p:nvSpPr>
        <p:spPr>
          <a:xfrm>
            <a:off x="822965" y="3111165"/>
            <a:ext cx="475786" cy="523220"/>
          </a:xfrm>
          <a:prstGeom prst="rect">
            <a:avLst/>
          </a:prstGeom>
          <a:noFill/>
        </p:spPr>
        <p:txBody>
          <a:bodyPr wrap="square" rtlCol="0">
            <a:spAutoFit/>
          </a:bodyPr>
          <a:lstStyle/>
          <a:p>
            <a:r>
              <a:rPr lang="en-US" sz="2800">
                <a:solidFill>
                  <a:schemeClr val="bg1"/>
                </a:solidFill>
                <a:latin typeface="Lucida Calligraphy" panose="03010101010101010101" pitchFamily="66" charset="0"/>
              </a:rPr>
              <a:t>3.</a:t>
            </a:r>
          </a:p>
        </p:txBody>
      </p:sp>
      <p:sp>
        <p:nvSpPr>
          <p:cNvPr id="41" name="TextBox 40"/>
          <p:cNvSpPr txBox="1"/>
          <p:nvPr/>
        </p:nvSpPr>
        <p:spPr>
          <a:xfrm>
            <a:off x="4525108" y="3111165"/>
            <a:ext cx="617892" cy="523220"/>
          </a:xfrm>
          <a:prstGeom prst="rect">
            <a:avLst/>
          </a:prstGeom>
          <a:noFill/>
        </p:spPr>
        <p:txBody>
          <a:bodyPr wrap="square" rtlCol="0">
            <a:spAutoFit/>
          </a:bodyPr>
          <a:lstStyle/>
          <a:p>
            <a:r>
              <a:rPr lang="en-US" sz="2800">
                <a:solidFill>
                  <a:schemeClr val="bg1"/>
                </a:solidFill>
                <a:latin typeface="Lucida Calligraphy" panose="03010101010101010101" pitchFamily="66" charset="0"/>
              </a:rPr>
              <a:t>4.</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899" name="Google Shape;1899;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2700" b="0" dirty="0" smtClean="0">
                <a:solidFill>
                  <a:schemeClr val="dk1"/>
                </a:solidFill>
                <a:latin typeface="Raleway Black"/>
                <a:ea typeface="Raleway Black"/>
                <a:cs typeface="Raleway Black"/>
                <a:sym typeface="Raleway Black"/>
              </a:rPr>
              <a:t>ROADMAP</a:t>
            </a:r>
            <a:endParaRPr sz="2700" b="0" dirty="0">
              <a:solidFill>
                <a:schemeClr val="dk1"/>
              </a:solidFill>
              <a:latin typeface="Raleway Black"/>
              <a:ea typeface="Raleway Black"/>
              <a:cs typeface="Raleway Black"/>
              <a:sym typeface="Raleway Black"/>
            </a:endParaRPr>
          </a:p>
        </p:txBody>
      </p:sp>
      <p:graphicFrame>
        <p:nvGraphicFramePr>
          <p:cNvPr id="4" name="Google Shape;1900;p43"/>
          <p:cNvGraphicFramePr/>
          <p:nvPr>
            <p:extLst>
              <p:ext uri="{D42A27DB-BD31-4B8C-83A1-F6EECF244321}">
                <p14:modId xmlns:p14="http://schemas.microsoft.com/office/powerpoint/2010/main" val="1432650860"/>
              </p:ext>
            </p:extLst>
          </p:nvPr>
        </p:nvGraphicFramePr>
        <p:xfrm>
          <a:off x="726875" y="1051488"/>
          <a:ext cx="7956208" cy="3220350"/>
        </p:xfrm>
        <a:graphic>
          <a:graphicData uri="http://schemas.openxmlformats.org/drawingml/2006/table">
            <a:tbl>
              <a:tblPr>
                <a:noFill/>
                <a:tableStyleId>{3332D64C-8942-42BA-92D0-258D979DEA1F}</a:tableStyleId>
              </a:tblPr>
              <a:tblGrid>
                <a:gridCol w="3236082">
                  <a:extLst>
                    <a:ext uri="{9D8B030D-6E8A-4147-A177-3AD203B41FA5}">
                      <a16:colId xmlns:a16="http://schemas.microsoft.com/office/drawing/2014/main" val="20000"/>
                    </a:ext>
                  </a:extLst>
                </a:gridCol>
                <a:gridCol w="4720126">
                  <a:extLst>
                    <a:ext uri="{9D8B030D-6E8A-4147-A177-3AD203B41FA5}">
                      <a16:colId xmlns:a16="http://schemas.microsoft.com/office/drawing/2014/main" val="20001"/>
                    </a:ext>
                  </a:extLst>
                </a:gridCol>
              </a:tblGrid>
              <a:tr h="441850">
                <a:tc>
                  <a:txBody>
                    <a:bodyPr/>
                    <a:lstStyle/>
                    <a:p>
                      <a:pPr marL="0" marR="0" lvl="0" indent="0" algn="ctr" rtl="0">
                        <a:lnSpc>
                          <a:spcPct val="100000"/>
                        </a:lnSpc>
                        <a:spcBef>
                          <a:spcPts val="0"/>
                        </a:spcBef>
                        <a:spcAft>
                          <a:spcPts val="0"/>
                        </a:spcAft>
                        <a:buNone/>
                      </a:pPr>
                      <a:r>
                        <a:rPr lang="en" sz="1100">
                          <a:solidFill>
                            <a:schemeClr val="lt1"/>
                          </a:solidFill>
                          <a:latin typeface="Raleway Black"/>
                          <a:ea typeface="Raleway Black"/>
                          <a:cs typeface="Raleway Black"/>
                          <a:sym typeface="Raleway Black"/>
                        </a:rPr>
                        <a:t>WEEK</a:t>
                      </a:r>
                      <a:endParaRPr sz="1100">
                        <a:solidFill>
                          <a:schemeClr val="lt1"/>
                        </a:solidFill>
                        <a:latin typeface="Raleway Black"/>
                        <a:ea typeface="Raleway Black"/>
                        <a:cs typeface="Raleway Black"/>
                        <a:sym typeface="Raleway Black"/>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None/>
                      </a:pPr>
                      <a:r>
                        <a:rPr lang="en" sz="1100">
                          <a:solidFill>
                            <a:schemeClr val="lt1"/>
                          </a:solidFill>
                          <a:latin typeface="Raleway Black"/>
                          <a:ea typeface="Raleway Black"/>
                          <a:cs typeface="Raleway Black"/>
                          <a:sym typeface="Raleway Black"/>
                        </a:rPr>
                        <a:t>OBJECTIVE</a:t>
                      </a:r>
                      <a:endParaRPr sz="1100">
                        <a:solidFill>
                          <a:schemeClr val="lt1"/>
                        </a:solidFill>
                        <a:latin typeface="Raleway Black"/>
                        <a:ea typeface="Raleway Black"/>
                        <a:cs typeface="Raleway Black"/>
                        <a:sym typeface="Raleway Black"/>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450800">
                <a:tc>
                  <a:txBody>
                    <a:bodyPr/>
                    <a:lstStyle/>
                    <a:p>
                      <a:pPr marL="0" lvl="0" indent="0" algn="l" rtl="0">
                        <a:spcBef>
                          <a:spcPts val="0"/>
                        </a:spcBef>
                        <a:spcAft>
                          <a:spcPts val="0"/>
                        </a:spcAft>
                        <a:buNone/>
                      </a:pPr>
                      <a:r>
                        <a:rPr lang="en" sz="1000">
                          <a:solidFill>
                            <a:schemeClr val="dk1"/>
                          </a:solidFill>
                          <a:latin typeface="Montserrat"/>
                          <a:ea typeface="Montserrat"/>
                          <a:cs typeface="Montserrat"/>
                          <a:sym typeface="Montserrat"/>
                        </a:rPr>
                        <a:t>ONE: Design and Data Gathering</a:t>
                      </a:r>
                      <a:endParaRPr sz="1000">
                        <a:solidFill>
                          <a:schemeClr val="dk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r>
                        <a:rPr lang="en" sz="1000" dirty="0">
                          <a:solidFill>
                            <a:schemeClr val="dk1"/>
                          </a:solidFill>
                          <a:latin typeface="Montserrat"/>
                          <a:ea typeface="Montserrat"/>
                          <a:cs typeface="Montserrat"/>
                          <a:sym typeface="Montserrat"/>
                        </a:rPr>
                        <a:t>Finalize </a:t>
                      </a:r>
                      <a:r>
                        <a:rPr lang="en" sz="1000" dirty="0">
                          <a:solidFill>
                            <a:schemeClr val="dk1"/>
                          </a:solidFill>
                          <a:latin typeface="Montserrat"/>
                          <a:ea typeface="Montserrat"/>
                          <a:cs typeface="Montserrat"/>
                        </a:rPr>
                        <a:t>project proposal</a:t>
                      </a:r>
                      <a:r>
                        <a:rPr lang="en" sz="1000" dirty="0">
                          <a:solidFill>
                            <a:schemeClr val="dk1"/>
                          </a:solidFill>
                          <a:latin typeface="Montserrat"/>
                          <a:ea typeface="Montserrat"/>
                          <a:cs typeface="Montserrat"/>
                          <a:sym typeface="Montserrat"/>
                        </a:rPr>
                        <a:t> based</a:t>
                      </a:r>
                      <a:r>
                        <a:rPr lang="en" sz="1000" baseline="0" dirty="0">
                          <a:solidFill>
                            <a:schemeClr val="dk1"/>
                          </a:solidFill>
                          <a:latin typeface="Montserrat"/>
                          <a:ea typeface="Montserrat"/>
                          <a:cs typeface="Montserrat"/>
                          <a:sym typeface="Montserrat"/>
                        </a:rPr>
                        <a:t> on Week Zero’s discussions</a:t>
                      </a:r>
                      <a:r>
                        <a:rPr lang="en" sz="1000" dirty="0">
                          <a:solidFill>
                            <a:schemeClr val="dk1"/>
                          </a:solidFill>
                          <a:latin typeface="Montserrat"/>
                          <a:ea typeface="Montserrat"/>
                          <a:cs typeface="Montserrat"/>
                          <a:sym typeface="Montserrat"/>
                        </a:rPr>
                        <a:t>;</a:t>
                      </a:r>
                      <a:r>
                        <a:rPr lang="en" sz="1000" baseline="0" dirty="0">
                          <a:solidFill>
                            <a:schemeClr val="dk1"/>
                          </a:solidFill>
                          <a:latin typeface="Montserrat"/>
                          <a:ea typeface="Montserrat"/>
                          <a:cs typeface="Montserrat"/>
                          <a:sym typeface="Montserrat"/>
                        </a:rPr>
                        <a:t> begin data </a:t>
                      </a:r>
                      <a:r>
                        <a:rPr lang="en" sz="1000" baseline="0" dirty="0">
                          <a:solidFill>
                            <a:schemeClr val="dk1"/>
                          </a:solidFill>
                          <a:latin typeface="Montserrat"/>
                          <a:ea typeface="Montserrat"/>
                          <a:cs typeface="Montserrat"/>
                        </a:rPr>
                        <a:t>collection</a:t>
                      </a:r>
                      <a:r>
                        <a:rPr lang="en" sz="1000" baseline="0" dirty="0">
                          <a:solidFill>
                            <a:schemeClr val="dk1"/>
                          </a:solidFill>
                          <a:latin typeface="Montserrat"/>
                          <a:ea typeface="Montserrat"/>
                          <a:cs typeface="Montserrat"/>
                          <a:sym typeface="Montserrat"/>
                        </a:rPr>
                        <a:t>.</a:t>
                      </a:r>
                      <a:endParaRPr sz="1000" dirty="0">
                        <a:solidFill>
                          <a:schemeClr val="dk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450800">
                <a:tc>
                  <a:txBody>
                    <a:bodyPr/>
                    <a:lstStyle/>
                    <a:p>
                      <a:pPr marL="0" lvl="0" indent="0" algn="l" rtl="0">
                        <a:spcBef>
                          <a:spcPts val="0"/>
                        </a:spcBef>
                        <a:spcAft>
                          <a:spcPts val="0"/>
                        </a:spcAft>
                        <a:buNone/>
                      </a:pPr>
                      <a:r>
                        <a:rPr lang="en" sz="1000">
                          <a:solidFill>
                            <a:schemeClr val="dk1"/>
                          </a:solidFill>
                          <a:latin typeface="Montserrat"/>
                          <a:ea typeface="Montserrat"/>
                          <a:cs typeface="Montserrat"/>
                          <a:sym typeface="Montserrat"/>
                        </a:rPr>
                        <a:t>TWO: Extract, Transform, and Load</a:t>
                      </a:r>
                      <a:endParaRPr sz="1000">
                        <a:solidFill>
                          <a:schemeClr val="dk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r>
                        <a:rPr lang="en" sz="1000">
                          <a:solidFill>
                            <a:schemeClr val="dk1"/>
                          </a:solidFill>
                          <a:latin typeface="Montserrat"/>
                          <a:ea typeface="Montserrat"/>
                          <a:cs typeface="Montserrat"/>
                          <a:sym typeface="Montserrat"/>
                        </a:rPr>
                        <a:t>Finalize</a:t>
                      </a:r>
                      <a:r>
                        <a:rPr lang="en" sz="1000" baseline="0">
                          <a:solidFill>
                            <a:schemeClr val="dk1"/>
                          </a:solidFill>
                          <a:latin typeface="Montserrat"/>
                          <a:ea typeface="Montserrat"/>
                          <a:cs typeface="Montserrat"/>
                          <a:sym typeface="Montserrat"/>
                        </a:rPr>
                        <a:t> </a:t>
                      </a:r>
                      <a:r>
                        <a:rPr lang="en" sz="1000">
                          <a:solidFill>
                            <a:schemeClr val="dk1"/>
                          </a:solidFill>
                          <a:latin typeface="Montserrat"/>
                          <a:ea typeface="Montserrat"/>
                          <a:cs typeface="Montserrat"/>
                          <a:sym typeface="Montserrat"/>
                        </a:rPr>
                        <a:t>a geospatial data</a:t>
                      </a:r>
                      <a:r>
                        <a:rPr lang="en" sz="1000" baseline="0">
                          <a:solidFill>
                            <a:schemeClr val="dk1"/>
                          </a:solidFill>
                          <a:latin typeface="Montserrat"/>
                          <a:ea typeface="Montserrat"/>
                          <a:cs typeface="Montserrat"/>
                          <a:sym typeface="Montserrat"/>
                        </a:rPr>
                        <a:t> set that can be merged for machine learning; begin creating models.</a:t>
                      </a:r>
                      <a:endParaRPr sz="1000">
                        <a:solidFill>
                          <a:schemeClr val="dk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450800">
                <a:tc>
                  <a:txBody>
                    <a:bodyPr/>
                    <a:lstStyle/>
                    <a:p>
                      <a:pPr marL="0" lvl="0" indent="0" algn="l" rtl="0">
                        <a:spcBef>
                          <a:spcPts val="0"/>
                        </a:spcBef>
                        <a:spcAft>
                          <a:spcPts val="0"/>
                        </a:spcAft>
                        <a:buNone/>
                      </a:pPr>
                      <a:r>
                        <a:rPr lang="en" sz="1000">
                          <a:solidFill>
                            <a:schemeClr val="dk1"/>
                          </a:solidFill>
                          <a:latin typeface="Montserrat"/>
                          <a:ea typeface="Montserrat"/>
                          <a:cs typeface="Montserrat"/>
                          <a:sym typeface="Montserrat"/>
                        </a:rPr>
                        <a:t>THREE:</a:t>
                      </a:r>
                      <a:r>
                        <a:rPr lang="en" sz="1000" baseline="0">
                          <a:solidFill>
                            <a:schemeClr val="dk1"/>
                          </a:solidFill>
                          <a:latin typeface="Montserrat"/>
                          <a:ea typeface="Montserrat"/>
                          <a:cs typeface="Montserrat"/>
                          <a:sym typeface="Montserrat"/>
                        </a:rPr>
                        <a:t> Modeling</a:t>
                      </a:r>
                      <a:endParaRPr sz="1000">
                        <a:solidFill>
                          <a:schemeClr val="dk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r>
                        <a:rPr lang="en-US" sz="1000" dirty="0">
                          <a:solidFill>
                            <a:schemeClr val="dk1"/>
                          </a:solidFill>
                          <a:latin typeface="Montserrat"/>
                          <a:ea typeface="Montserrat"/>
                          <a:cs typeface="Montserrat"/>
                        </a:rPr>
                        <a:t>Begin</a:t>
                      </a:r>
                      <a:r>
                        <a:rPr lang="en-US" sz="1000" baseline="0" dirty="0">
                          <a:solidFill>
                            <a:schemeClr val="dk1"/>
                          </a:solidFill>
                          <a:latin typeface="Montserrat"/>
                          <a:ea typeface="Montserrat"/>
                          <a:cs typeface="Montserrat"/>
                          <a:sym typeface="Montserrat"/>
                        </a:rPr>
                        <a:t> Modeling, </a:t>
                      </a:r>
                      <a:r>
                        <a:rPr lang="en-US" sz="1000" baseline="0" dirty="0">
                          <a:solidFill>
                            <a:schemeClr val="dk1"/>
                          </a:solidFill>
                          <a:latin typeface="Montserrat"/>
                          <a:ea typeface="Montserrat"/>
                          <a:cs typeface="Montserrat"/>
                        </a:rPr>
                        <a:t>present initial findings or ”Minimum</a:t>
                      </a:r>
                      <a:r>
                        <a:rPr lang="en-US" sz="1000" baseline="0" dirty="0">
                          <a:solidFill>
                            <a:schemeClr val="dk1"/>
                          </a:solidFill>
                          <a:latin typeface="Montserrat"/>
                          <a:ea typeface="Montserrat"/>
                          <a:cs typeface="Montserrat"/>
                          <a:sym typeface="Montserrat"/>
                        </a:rPr>
                        <a:t> </a:t>
                      </a:r>
                      <a:r>
                        <a:rPr lang="en-US" sz="1000" baseline="0" dirty="0">
                          <a:solidFill>
                            <a:schemeClr val="dk1"/>
                          </a:solidFill>
                          <a:latin typeface="Montserrat"/>
                          <a:ea typeface="Montserrat"/>
                          <a:cs typeface="Montserrat"/>
                        </a:rPr>
                        <a:t>Viable</a:t>
                      </a:r>
                      <a:r>
                        <a:rPr lang="en-US" sz="1000" baseline="0" dirty="0">
                          <a:solidFill>
                            <a:schemeClr val="dk1"/>
                          </a:solidFill>
                          <a:latin typeface="Montserrat"/>
                          <a:ea typeface="Montserrat"/>
                          <a:cs typeface="Montserrat"/>
                          <a:sym typeface="Montserrat"/>
                        </a:rPr>
                        <a:t> </a:t>
                      </a:r>
                      <a:r>
                        <a:rPr lang="en-US" sz="1000" baseline="0" dirty="0">
                          <a:solidFill>
                            <a:schemeClr val="dk1"/>
                          </a:solidFill>
                          <a:latin typeface="Montserrat"/>
                          <a:ea typeface="Montserrat"/>
                          <a:cs typeface="Montserrat"/>
                        </a:rPr>
                        <a:t>Product</a:t>
                      </a:r>
                      <a:r>
                        <a:rPr lang="en-US" sz="1000" baseline="0" dirty="0">
                          <a:solidFill>
                            <a:schemeClr val="dk1"/>
                          </a:solidFill>
                          <a:latin typeface="Montserrat"/>
                          <a:ea typeface="Montserrat"/>
                          <a:cs typeface="Montserrat"/>
                          <a:sym typeface="Montserrat"/>
                        </a:rPr>
                        <a:t>”</a:t>
                      </a:r>
                      <a:endParaRPr sz="1000" dirty="0">
                        <a:solidFill>
                          <a:schemeClr val="dk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450800">
                <a:tc>
                  <a:txBody>
                    <a:bodyPr/>
                    <a:lstStyle/>
                    <a:p>
                      <a:pPr marL="0" lvl="0" indent="0" algn="l" rtl="0">
                        <a:spcBef>
                          <a:spcPts val="0"/>
                        </a:spcBef>
                        <a:spcAft>
                          <a:spcPts val="0"/>
                        </a:spcAft>
                        <a:buNone/>
                      </a:pPr>
                      <a:r>
                        <a:rPr lang="en" sz="1000">
                          <a:solidFill>
                            <a:schemeClr val="dk1"/>
                          </a:solidFill>
                          <a:latin typeface="Montserrat"/>
                          <a:ea typeface="Montserrat"/>
                          <a:cs typeface="Montserrat"/>
                          <a:sym typeface="Montserrat"/>
                        </a:rPr>
                        <a:t>FOUR: Refine</a:t>
                      </a:r>
                      <a:endParaRPr sz="1000">
                        <a:solidFill>
                          <a:schemeClr val="dk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r>
                        <a:rPr lang="en-US" sz="1000" baseline="0">
                          <a:solidFill>
                            <a:schemeClr val="dk1"/>
                          </a:solidFill>
                          <a:latin typeface="Montserrat"/>
                          <a:ea typeface="Montserrat"/>
                          <a:cs typeface="Montserrat"/>
                        </a:rPr>
                        <a:t>Refine</a:t>
                      </a:r>
                      <a:r>
                        <a:rPr lang="en-US" sz="1000" baseline="0">
                          <a:solidFill>
                            <a:schemeClr val="dk1"/>
                          </a:solidFill>
                          <a:latin typeface="Montserrat"/>
                          <a:ea typeface="Montserrat"/>
                          <a:cs typeface="Montserrat"/>
                          <a:sym typeface="Montserrat"/>
                        </a:rPr>
                        <a:t> MVP </a:t>
                      </a:r>
                      <a:r>
                        <a:rPr lang="en-US" sz="1000" baseline="0">
                          <a:solidFill>
                            <a:schemeClr val="dk1"/>
                          </a:solidFill>
                          <a:latin typeface="Montserrat"/>
                        </a:rPr>
                        <a:t>based</a:t>
                      </a:r>
                      <a:r>
                        <a:rPr lang="en-US" sz="1000" baseline="0">
                          <a:solidFill>
                            <a:schemeClr val="dk1"/>
                          </a:solidFill>
                          <a:latin typeface="Montserrat"/>
                          <a:ea typeface="Montserrat"/>
                          <a:cs typeface="Montserrat"/>
                          <a:sym typeface="Montserrat"/>
                        </a:rPr>
                        <a:t> on feedback</a:t>
                      </a:r>
                      <a:r>
                        <a:rPr lang="en-US" sz="1000" baseline="0">
                          <a:solidFill>
                            <a:schemeClr val="dk1"/>
                          </a:solidFill>
                          <a:latin typeface="Montserrat"/>
                          <a:ea typeface="Montserrat"/>
                          <a:cs typeface="Montserrat"/>
                        </a:rPr>
                        <a:t> and draft summary paper</a:t>
                      </a:r>
                      <a:endParaRPr sz="1000">
                        <a:solidFill>
                          <a:schemeClr val="dk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r h="450800">
                <a:tc>
                  <a:txBody>
                    <a:bodyPr/>
                    <a:lstStyle/>
                    <a:p>
                      <a:pPr marL="0" lvl="0" indent="0" algn="l" rtl="0">
                        <a:spcBef>
                          <a:spcPts val="0"/>
                        </a:spcBef>
                        <a:spcAft>
                          <a:spcPts val="0"/>
                        </a:spcAft>
                        <a:buNone/>
                      </a:pPr>
                      <a:r>
                        <a:rPr lang="en" sz="1000">
                          <a:solidFill>
                            <a:schemeClr val="dk1"/>
                          </a:solidFill>
                          <a:latin typeface="Montserrat"/>
                          <a:ea typeface="Montserrat"/>
                          <a:cs typeface="Montserrat"/>
                          <a:sym typeface="Montserrat"/>
                        </a:rPr>
                        <a:t>FIVE: Finalize Findings</a:t>
                      </a:r>
                      <a:endParaRPr sz="1000">
                        <a:solidFill>
                          <a:schemeClr val="dk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r>
                        <a:rPr lang="en" sz="1000">
                          <a:solidFill>
                            <a:schemeClr val="dk1"/>
                          </a:solidFill>
                          <a:latin typeface="Montserrat"/>
                          <a:ea typeface="Montserrat"/>
                          <a:cs typeface="Montserrat"/>
                          <a:sym typeface="Montserrat"/>
                        </a:rPr>
                        <a:t>Summarize findings in Capstone paper</a:t>
                      </a:r>
                      <a:endParaRPr sz="1000">
                        <a:solidFill>
                          <a:schemeClr val="dk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5"/>
                  </a:ext>
                </a:extLst>
              </a:tr>
              <a:tr h="450800">
                <a:tc>
                  <a:txBody>
                    <a:bodyPr/>
                    <a:lstStyle/>
                    <a:p>
                      <a:pPr marL="0" lvl="0" indent="0" algn="l" rtl="0">
                        <a:spcBef>
                          <a:spcPts val="0"/>
                        </a:spcBef>
                        <a:spcAft>
                          <a:spcPts val="0"/>
                        </a:spcAft>
                        <a:buNone/>
                      </a:pPr>
                      <a:r>
                        <a:rPr lang="en" sz="1000" dirty="0">
                          <a:solidFill>
                            <a:schemeClr val="dk1"/>
                          </a:solidFill>
                          <a:latin typeface="Montserrat"/>
                          <a:ea typeface="Montserrat"/>
                          <a:cs typeface="Montserrat"/>
                          <a:sym typeface="Montserrat"/>
                        </a:rPr>
                        <a:t>SIX:</a:t>
                      </a:r>
                      <a:r>
                        <a:rPr lang="en" sz="1000" baseline="0" dirty="0">
                          <a:solidFill>
                            <a:schemeClr val="dk1"/>
                          </a:solidFill>
                          <a:latin typeface="Montserrat"/>
                          <a:ea typeface="Montserrat"/>
                          <a:cs typeface="Montserrat"/>
                          <a:sym typeface="Montserrat"/>
                        </a:rPr>
                        <a:t> *</a:t>
                      </a:r>
                      <a:r>
                        <a:rPr lang="en" sz="1000" i="1" baseline="0" dirty="0">
                          <a:solidFill>
                            <a:schemeClr val="dk1"/>
                          </a:solidFill>
                          <a:latin typeface="Montserrat"/>
                          <a:ea typeface="Montserrat"/>
                          <a:cs typeface="Montserrat"/>
                        </a:rPr>
                        <a:t>Buffer</a:t>
                      </a:r>
                      <a:r>
                        <a:rPr lang="en" sz="1000" i="1" baseline="0" dirty="0">
                          <a:solidFill>
                            <a:schemeClr val="dk1"/>
                          </a:solidFill>
                          <a:latin typeface="Montserrat"/>
                          <a:ea typeface="Montserrat"/>
                          <a:cs typeface="Montserrat"/>
                          <a:sym typeface="Montserrat"/>
                        </a:rPr>
                        <a:t>*</a:t>
                      </a:r>
                      <a:endParaRPr sz="1000" dirty="0">
                        <a:solidFill>
                          <a:schemeClr val="dk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r>
                        <a:rPr lang="en" sz="1000" dirty="0">
                          <a:solidFill>
                            <a:schemeClr val="dk1"/>
                          </a:solidFill>
                          <a:latin typeface="Montserrat"/>
                          <a:ea typeface="Montserrat"/>
                          <a:cs typeface="Montserrat"/>
                          <a:sym typeface="Montserrat"/>
                        </a:rPr>
                        <a:t>Unknown if needed for</a:t>
                      </a:r>
                      <a:r>
                        <a:rPr lang="en" sz="1000" baseline="0" dirty="0">
                          <a:solidFill>
                            <a:schemeClr val="dk1"/>
                          </a:solidFill>
                          <a:latin typeface="Montserrat"/>
                          <a:ea typeface="Montserrat"/>
                          <a:cs typeface="Montserrat"/>
                          <a:sym typeface="Montserrat"/>
                        </a:rPr>
                        <a:t> more time with modeling and/or Capstone paper</a:t>
                      </a:r>
                      <a:endParaRPr sz="1000" dirty="0">
                        <a:solidFill>
                          <a:schemeClr val="dk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62574114"/>
              </p:ext>
            </p:extLst>
          </p:nvPr>
        </p:nvGraphicFramePr>
        <p:xfrm>
          <a:off x="341970" y="132962"/>
          <a:ext cx="8802030" cy="2072640"/>
        </p:xfrm>
        <a:graphic>
          <a:graphicData uri="http://schemas.openxmlformats.org/drawingml/2006/table">
            <a:tbl>
              <a:tblPr firstRow="1" bandRow="1">
                <a:tableStyleId>{3332D64C-8942-42BA-92D0-258D979DEA1F}</a:tableStyleId>
              </a:tblPr>
              <a:tblGrid>
                <a:gridCol w="1760406">
                  <a:extLst>
                    <a:ext uri="{9D8B030D-6E8A-4147-A177-3AD203B41FA5}">
                      <a16:colId xmlns:a16="http://schemas.microsoft.com/office/drawing/2014/main" val="144455786"/>
                    </a:ext>
                  </a:extLst>
                </a:gridCol>
                <a:gridCol w="1760406">
                  <a:extLst>
                    <a:ext uri="{9D8B030D-6E8A-4147-A177-3AD203B41FA5}">
                      <a16:colId xmlns:a16="http://schemas.microsoft.com/office/drawing/2014/main" val="853180554"/>
                    </a:ext>
                  </a:extLst>
                </a:gridCol>
                <a:gridCol w="1760406">
                  <a:extLst>
                    <a:ext uri="{9D8B030D-6E8A-4147-A177-3AD203B41FA5}">
                      <a16:colId xmlns:a16="http://schemas.microsoft.com/office/drawing/2014/main" val="70337288"/>
                    </a:ext>
                  </a:extLst>
                </a:gridCol>
                <a:gridCol w="1760406">
                  <a:extLst>
                    <a:ext uri="{9D8B030D-6E8A-4147-A177-3AD203B41FA5}">
                      <a16:colId xmlns:a16="http://schemas.microsoft.com/office/drawing/2014/main" val="1732834869"/>
                    </a:ext>
                  </a:extLst>
                </a:gridCol>
                <a:gridCol w="1760406">
                  <a:extLst>
                    <a:ext uri="{9D8B030D-6E8A-4147-A177-3AD203B41FA5}">
                      <a16:colId xmlns:a16="http://schemas.microsoft.com/office/drawing/2014/main" val="2949276993"/>
                    </a:ext>
                  </a:extLst>
                </a:gridCol>
              </a:tblGrid>
              <a:tr h="518160">
                <a:tc gridSpan="5">
                  <a:txBody>
                    <a:bodyPr/>
                    <a:lstStyle/>
                    <a:p>
                      <a:endParaRPr lang="en-US" dirty="0" smtClean="0"/>
                    </a:p>
                    <a:p>
                      <a:r>
                        <a:rPr lang="en-US" dirty="0" smtClean="0"/>
                        <a:t>Table 1:</a:t>
                      </a:r>
                      <a:r>
                        <a:rPr lang="en-US" baseline="0" dirty="0" smtClean="0"/>
                        <a:t> Score Comparison for Distance, Train-Val</a:t>
                      </a:r>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3693920"/>
                  </a:ext>
                </a:extLst>
              </a:tr>
              <a:tr h="518110">
                <a:tc>
                  <a:txBody>
                    <a:bodyPr/>
                    <a:lstStyle/>
                    <a:p>
                      <a:r>
                        <a:rPr lang="en-US" dirty="0" smtClean="0"/>
                        <a:t>Model</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R-Squared</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a:t>
                      </a:r>
                      <a:r>
                        <a:rPr lang="en-US" baseline="0" dirty="0" smtClean="0"/>
                        <a:t> Squared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Root Mean Squared</a:t>
                      </a:r>
                      <a:r>
                        <a:rPr lang="en-US" baseline="0" dirty="0" smtClean="0"/>
                        <a:t>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 Absolute Percentage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extLst>
                  <a:ext uri="{0D108BD9-81ED-4DB2-BD59-A6C34878D82A}">
                    <a16:rowId xmlns:a16="http://schemas.microsoft.com/office/drawing/2014/main" val="489281713"/>
                  </a:ext>
                </a:extLst>
              </a:tr>
              <a:tr h="370804">
                <a:tc>
                  <a:txBody>
                    <a:bodyPr/>
                    <a:lstStyle/>
                    <a:p>
                      <a:r>
                        <a:rPr lang="en-US" b="1" dirty="0" err="1" smtClean="0"/>
                        <a:t>XGBoost</a:t>
                      </a:r>
                      <a:endParaRPr lang="en-US" b="1" dirty="0"/>
                    </a:p>
                  </a:txBody>
                  <a:tcPr>
                    <a:solidFill>
                      <a:schemeClr val="accent6"/>
                    </a:solidFill>
                  </a:tcPr>
                </a:tc>
                <a:tc>
                  <a:txBody>
                    <a:bodyPr/>
                    <a:lstStyle/>
                    <a:p>
                      <a:r>
                        <a:rPr lang="en-US" b="1" dirty="0" smtClean="0"/>
                        <a:t>0.6408</a:t>
                      </a:r>
                      <a:r>
                        <a:rPr lang="en-US" dirty="0" smtClean="0"/>
                        <a:t> (</a:t>
                      </a:r>
                      <a:r>
                        <a:rPr lang="en-US" dirty="0" smtClean="0"/>
                        <a:t>0.5676</a:t>
                      </a:r>
                      <a:r>
                        <a:rPr lang="en-US" dirty="0" smtClean="0"/>
                        <a:t>)</a:t>
                      </a:r>
                      <a:endParaRPr lang="en-US" u="none" dirty="0"/>
                    </a:p>
                  </a:txBody>
                  <a:tcPr>
                    <a:solidFill>
                      <a:schemeClr val="accent6"/>
                    </a:solidFill>
                  </a:tcPr>
                </a:tc>
                <a:tc>
                  <a:txBody>
                    <a:bodyPr/>
                    <a:lstStyle/>
                    <a:p>
                      <a:r>
                        <a:rPr lang="en-US" b="1" dirty="0" smtClean="0"/>
                        <a:t>296165.2733</a:t>
                      </a:r>
                      <a:r>
                        <a:rPr lang="en-US" dirty="0" smtClean="0"/>
                        <a:t> </a:t>
                      </a:r>
                      <a:r>
                        <a:rPr lang="en-US" dirty="0" smtClean="0"/>
                        <a:t>(</a:t>
                      </a:r>
                      <a:r>
                        <a:rPr lang="en-US" dirty="0" smtClean="0"/>
                        <a:t>360701.0136</a:t>
                      </a:r>
                      <a:r>
                        <a:rPr lang="en-US" dirty="0" smtClean="0"/>
                        <a:t>)</a:t>
                      </a:r>
                      <a:endParaRPr lang="en-US" b="1" u="none" dirty="0"/>
                    </a:p>
                  </a:txBody>
                  <a:tcPr>
                    <a:solidFill>
                      <a:schemeClr val="accent6"/>
                    </a:solidFill>
                  </a:tcPr>
                </a:tc>
                <a:tc>
                  <a:txBody>
                    <a:bodyPr/>
                    <a:lstStyle/>
                    <a:p>
                      <a:r>
                        <a:rPr lang="en-US" b="1" dirty="0" smtClean="0"/>
                        <a:t>544.2107 </a:t>
                      </a:r>
                      <a:r>
                        <a:rPr lang="en-US" dirty="0" smtClean="0"/>
                        <a:t>(</a:t>
                      </a:r>
                      <a:r>
                        <a:rPr lang="en-US" dirty="0" smtClean="0"/>
                        <a:t>600.5839</a:t>
                      </a:r>
                      <a:r>
                        <a:rPr lang="en-US" dirty="0" smtClean="0"/>
                        <a:t>)</a:t>
                      </a:r>
                      <a:endParaRPr lang="en-US" b="1" u="none" dirty="0"/>
                    </a:p>
                  </a:txBody>
                  <a:tcPr>
                    <a:solidFill>
                      <a:schemeClr val="accent6"/>
                    </a:solidFill>
                  </a:tcPr>
                </a:tc>
                <a:tc>
                  <a:txBody>
                    <a:bodyPr/>
                    <a:lstStyle/>
                    <a:p>
                      <a:r>
                        <a:rPr lang="en-US" b="1" dirty="0" smtClean="0"/>
                        <a:t>0.1435</a:t>
                      </a:r>
                      <a:r>
                        <a:rPr lang="en-US" dirty="0" smtClean="0"/>
                        <a:t> (</a:t>
                      </a:r>
                      <a:r>
                        <a:rPr lang="en-US" dirty="0" smtClean="0"/>
                        <a:t>0.1536</a:t>
                      </a:r>
                      <a:r>
                        <a:rPr lang="en-US" dirty="0" smtClean="0"/>
                        <a:t>)</a:t>
                      </a:r>
                      <a:endParaRPr lang="en-US" b="1" u="none" dirty="0"/>
                    </a:p>
                  </a:txBody>
                  <a:tcPr>
                    <a:solidFill>
                      <a:schemeClr val="accent6"/>
                    </a:solidFill>
                  </a:tcPr>
                </a:tc>
                <a:extLst>
                  <a:ext uri="{0D108BD9-81ED-4DB2-BD59-A6C34878D82A}">
                    <a16:rowId xmlns:a16="http://schemas.microsoft.com/office/drawing/2014/main" val="883500650"/>
                  </a:ext>
                </a:extLst>
              </a:tr>
              <a:tr h="370804">
                <a:tc>
                  <a:txBody>
                    <a:bodyPr/>
                    <a:lstStyle/>
                    <a:p>
                      <a:r>
                        <a:rPr lang="en-US" dirty="0" smtClean="0"/>
                        <a:t>Random Forest</a:t>
                      </a:r>
                      <a:endParaRPr lang="en-US" dirty="0"/>
                    </a:p>
                  </a:txBody>
                  <a:tcPr>
                    <a:solidFill>
                      <a:schemeClr val="accent6"/>
                    </a:solidFill>
                  </a:tcPr>
                </a:tc>
                <a:tc>
                  <a:txBody>
                    <a:bodyPr/>
                    <a:lstStyle/>
                    <a:p>
                      <a:r>
                        <a:rPr lang="en-US" b="1" dirty="0" smtClean="0"/>
                        <a:t>0.6006</a:t>
                      </a:r>
                      <a:r>
                        <a:rPr lang="en-US" dirty="0" smtClean="0"/>
                        <a:t> (</a:t>
                      </a:r>
                      <a:r>
                        <a:rPr lang="en-US" dirty="0" smtClean="0"/>
                        <a:t>0.4967</a:t>
                      </a:r>
                      <a:r>
                        <a:rPr lang="en-US" dirty="0" smtClean="0"/>
                        <a:t>)</a:t>
                      </a:r>
                      <a:endParaRPr lang="en-US" dirty="0"/>
                    </a:p>
                  </a:txBody>
                  <a:tcPr>
                    <a:solidFill>
                      <a:schemeClr val="accent6"/>
                    </a:solidFill>
                  </a:tcPr>
                </a:tc>
                <a:tc>
                  <a:txBody>
                    <a:bodyPr/>
                    <a:lstStyle/>
                    <a:p>
                      <a:r>
                        <a:rPr lang="en-US" b="1" dirty="0" smtClean="0"/>
                        <a:t>329276.6278</a:t>
                      </a:r>
                      <a:r>
                        <a:rPr lang="en-US" dirty="0" smtClean="0"/>
                        <a:t> (</a:t>
                      </a:r>
                      <a:r>
                        <a:rPr lang="en-US" dirty="0" smtClean="0"/>
                        <a:t>419874.5748</a:t>
                      </a:r>
                      <a:r>
                        <a:rPr lang="en-US" dirty="0" smtClean="0"/>
                        <a:t>)</a:t>
                      </a:r>
                      <a:endParaRPr lang="en-US" b="1" dirty="0"/>
                    </a:p>
                  </a:txBody>
                  <a:tcPr>
                    <a:solidFill>
                      <a:schemeClr val="accent6"/>
                    </a:solidFill>
                  </a:tcPr>
                </a:tc>
                <a:tc>
                  <a:txBody>
                    <a:bodyPr/>
                    <a:lstStyle/>
                    <a:p>
                      <a:r>
                        <a:rPr lang="en-US" b="1" dirty="0" smtClean="0"/>
                        <a:t>573.8263 </a:t>
                      </a:r>
                      <a:r>
                        <a:rPr lang="en-US" dirty="0" smtClean="0"/>
                        <a:t>(</a:t>
                      </a:r>
                      <a:r>
                        <a:rPr lang="en-US" dirty="0" smtClean="0"/>
                        <a:t>647.9773</a:t>
                      </a:r>
                      <a:r>
                        <a:rPr lang="en-US" dirty="0" smtClean="0"/>
                        <a:t>)</a:t>
                      </a:r>
                      <a:endParaRPr lang="en-US" b="1" dirty="0"/>
                    </a:p>
                  </a:txBody>
                  <a:tcPr>
                    <a:solidFill>
                      <a:schemeClr val="accent6"/>
                    </a:solidFill>
                  </a:tcPr>
                </a:tc>
                <a:tc>
                  <a:txBody>
                    <a:bodyPr/>
                    <a:lstStyle/>
                    <a:p>
                      <a:r>
                        <a:rPr lang="en-US" b="1" dirty="0" smtClean="0"/>
                        <a:t>0.1558</a:t>
                      </a:r>
                      <a:r>
                        <a:rPr lang="en-US" dirty="0" smtClean="0"/>
                        <a:t> (</a:t>
                      </a:r>
                      <a:r>
                        <a:rPr lang="en-US" dirty="0" smtClean="0"/>
                        <a:t>0.1641</a:t>
                      </a:r>
                      <a:r>
                        <a:rPr lang="en-US" dirty="0" smtClean="0"/>
                        <a:t>)</a:t>
                      </a:r>
                      <a:endParaRPr lang="en-US" b="1" dirty="0"/>
                    </a:p>
                  </a:txBody>
                  <a:tcPr>
                    <a:solidFill>
                      <a:schemeClr val="accent6"/>
                    </a:solidFill>
                  </a:tcPr>
                </a:tc>
                <a:extLst>
                  <a:ext uri="{0D108BD9-81ED-4DB2-BD59-A6C34878D82A}">
                    <a16:rowId xmlns:a16="http://schemas.microsoft.com/office/drawing/2014/main" val="1950953938"/>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317540032"/>
              </p:ext>
            </p:extLst>
          </p:nvPr>
        </p:nvGraphicFramePr>
        <p:xfrm>
          <a:off x="341970" y="2205602"/>
          <a:ext cx="8802030" cy="1630680"/>
        </p:xfrm>
        <a:graphic>
          <a:graphicData uri="http://schemas.openxmlformats.org/drawingml/2006/table">
            <a:tbl>
              <a:tblPr firstRow="1" bandRow="1">
                <a:tableStyleId>{3332D64C-8942-42BA-92D0-258D979DEA1F}</a:tableStyleId>
              </a:tblPr>
              <a:tblGrid>
                <a:gridCol w="1760406">
                  <a:extLst>
                    <a:ext uri="{9D8B030D-6E8A-4147-A177-3AD203B41FA5}">
                      <a16:colId xmlns:a16="http://schemas.microsoft.com/office/drawing/2014/main" val="144455786"/>
                    </a:ext>
                  </a:extLst>
                </a:gridCol>
                <a:gridCol w="1760406">
                  <a:extLst>
                    <a:ext uri="{9D8B030D-6E8A-4147-A177-3AD203B41FA5}">
                      <a16:colId xmlns:a16="http://schemas.microsoft.com/office/drawing/2014/main" val="853180554"/>
                    </a:ext>
                  </a:extLst>
                </a:gridCol>
                <a:gridCol w="1760406">
                  <a:extLst>
                    <a:ext uri="{9D8B030D-6E8A-4147-A177-3AD203B41FA5}">
                      <a16:colId xmlns:a16="http://schemas.microsoft.com/office/drawing/2014/main" val="70337288"/>
                    </a:ext>
                  </a:extLst>
                </a:gridCol>
                <a:gridCol w="1760406">
                  <a:extLst>
                    <a:ext uri="{9D8B030D-6E8A-4147-A177-3AD203B41FA5}">
                      <a16:colId xmlns:a16="http://schemas.microsoft.com/office/drawing/2014/main" val="1732834869"/>
                    </a:ext>
                  </a:extLst>
                </a:gridCol>
                <a:gridCol w="1760406">
                  <a:extLst>
                    <a:ext uri="{9D8B030D-6E8A-4147-A177-3AD203B41FA5}">
                      <a16:colId xmlns:a16="http://schemas.microsoft.com/office/drawing/2014/main" val="2949276993"/>
                    </a:ext>
                  </a:extLst>
                </a:gridCol>
              </a:tblGrid>
              <a:tr h="370840">
                <a:tc gridSpan="5">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Table 2:</a:t>
                      </a:r>
                      <a:r>
                        <a:rPr lang="en-US" baseline="0" dirty="0" smtClean="0"/>
                        <a:t> Score Comparison for Distance, Test</a:t>
                      </a:r>
                      <a:endParaRPr lang="en-US" dirty="0" smtClean="0"/>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noFill/>
                  </a:tcPr>
                </a:tc>
                <a:tc hMerge="1">
                  <a:txBody>
                    <a:bodyPr/>
                    <a:lstStyle/>
                    <a:p>
                      <a:endParaRPr lang="en-US" dirty="0"/>
                    </a:p>
                  </a:txBody>
                  <a:tcPr>
                    <a:noFill/>
                  </a:tcPr>
                </a:tc>
                <a:tc hMerge="1">
                  <a:txBody>
                    <a:bodyPr/>
                    <a:lstStyle/>
                    <a:p>
                      <a:endParaRPr lang="en-US" dirty="0"/>
                    </a:p>
                  </a:txBody>
                  <a:tcPr>
                    <a:noFill/>
                  </a:tcPr>
                </a:tc>
                <a:tc hMerge="1">
                  <a:txBody>
                    <a:bodyPr/>
                    <a:lstStyle/>
                    <a:p>
                      <a:endParaRPr lang="en-US" dirty="0"/>
                    </a:p>
                  </a:txBody>
                  <a:tcPr>
                    <a:noFill/>
                  </a:tcPr>
                </a:tc>
                <a:extLst>
                  <a:ext uri="{0D108BD9-81ED-4DB2-BD59-A6C34878D82A}">
                    <a16:rowId xmlns:a16="http://schemas.microsoft.com/office/drawing/2014/main" val="3912666148"/>
                  </a:ext>
                </a:extLst>
              </a:tr>
              <a:tr h="370840">
                <a:tc>
                  <a:txBody>
                    <a:bodyPr/>
                    <a:lstStyle/>
                    <a:p>
                      <a:r>
                        <a:rPr lang="en-US" dirty="0" smtClean="0"/>
                        <a:t>Model</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R-Squared</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a:t>
                      </a:r>
                      <a:r>
                        <a:rPr lang="en-US" baseline="0" dirty="0" smtClean="0"/>
                        <a:t> Squared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Root Mean Squared</a:t>
                      </a:r>
                      <a:r>
                        <a:rPr lang="en-US" baseline="0" dirty="0" smtClean="0"/>
                        <a:t>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tc>
                  <a:txBody>
                    <a:bodyPr/>
                    <a:lstStyle/>
                    <a:p>
                      <a:r>
                        <a:rPr lang="en-US" dirty="0" smtClean="0"/>
                        <a:t>Mean Absolute Percentage Error</a:t>
                      </a:r>
                      <a:endParaRPr lang="en-US" dirty="0"/>
                    </a:p>
                  </a:txBody>
                  <a:tcPr>
                    <a:lnT w="12700" cap="flat" cmpd="sng" algn="ctr">
                      <a:solidFill>
                        <a:schemeClr val="tx1"/>
                      </a:solidFill>
                      <a:prstDash val="solid"/>
                      <a:round/>
                      <a:headEnd type="none" w="med" len="med"/>
                      <a:tailEnd type="none" w="med" len="med"/>
                    </a:lnT>
                    <a:solidFill>
                      <a:schemeClr val="bg2">
                        <a:lumMod val="75000"/>
                      </a:schemeClr>
                    </a:solidFill>
                  </a:tcPr>
                </a:tc>
                <a:extLst>
                  <a:ext uri="{0D108BD9-81ED-4DB2-BD59-A6C34878D82A}">
                    <a16:rowId xmlns:a16="http://schemas.microsoft.com/office/drawing/2014/main" val="489281713"/>
                  </a:ext>
                </a:extLst>
              </a:tr>
              <a:tr h="370840">
                <a:tc>
                  <a:txBody>
                    <a:bodyPr/>
                    <a:lstStyle/>
                    <a:p>
                      <a:r>
                        <a:rPr lang="en-US" b="1" dirty="0" err="1" smtClean="0"/>
                        <a:t>XGBoost</a:t>
                      </a:r>
                      <a:endParaRPr lang="en-US" b="1" dirty="0"/>
                    </a:p>
                  </a:txBody>
                  <a:tcPr>
                    <a:solidFill>
                      <a:schemeClr val="accent6"/>
                    </a:solidFill>
                  </a:tcPr>
                </a:tc>
                <a:tc>
                  <a:txBody>
                    <a:bodyPr/>
                    <a:lstStyle/>
                    <a:p>
                      <a:r>
                        <a:rPr lang="en-US" dirty="0" smtClean="0"/>
                        <a:t>0.5577</a:t>
                      </a:r>
                      <a:endParaRPr lang="en-US" b="1" u="none" dirty="0"/>
                    </a:p>
                  </a:txBody>
                  <a:tcPr>
                    <a:solidFill>
                      <a:schemeClr val="accent6"/>
                    </a:solidFill>
                  </a:tcPr>
                </a:tc>
                <a:tc>
                  <a:txBody>
                    <a:bodyPr/>
                    <a:lstStyle/>
                    <a:p>
                      <a:r>
                        <a:rPr lang="en-US" dirty="0" smtClean="0"/>
                        <a:t>377794.2855</a:t>
                      </a:r>
                      <a:endParaRPr lang="en-US" u="none" dirty="0"/>
                    </a:p>
                  </a:txBody>
                  <a:tcPr>
                    <a:solidFill>
                      <a:schemeClr val="accent6"/>
                    </a:solidFill>
                  </a:tcPr>
                </a:tc>
                <a:tc>
                  <a:txBody>
                    <a:bodyPr/>
                    <a:lstStyle/>
                    <a:p>
                      <a:r>
                        <a:rPr lang="en-US" dirty="0" smtClean="0"/>
                        <a:t>614.6497</a:t>
                      </a:r>
                      <a:endParaRPr lang="en-US" u="none" dirty="0"/>
                    </a:p>
                  </a:txBody>
                  <a:tcPr>
                    <a:solidFill>
                      <a:schemeClr val="accent6"/>
                    </a:solidFill>
                  </a:tcPr>
                </a:tc>
                <a:tc>
                  <a:txBody>
                    <a:bodyPr/>
                    <a:lstStyle/>
                    <a:p>
                      <a:r>
                        <a:rPr lang="en-US" dirty="0" smtClean="0"/>
                        <a:t>0.1554</a:t>
                      </a:r>
                      <a:endParaRPr lang="en-US" u="none" dirty="0"/>
                    </a:p>
                  </a:txBody>
                  <a:tcPr>
                    <a:solidFill>
                      <a:schemeClr val="accent6"/>
                    </a:solidFill>
                  </a:tcPr>
                </a:tc>
                <a:extLst>
                  <a:ext uri="{0D108BD9-81ED-4DB2-BD59-A6C34878D82A}">
                    <a16:rowId xmlns:a16="http://schemas.microsoft.com/office/drawing/2014/main" val="883500650"/>
                  </a:ext>
                </a:extLst>
              </a:tr>
              <a:tr h="370840">
                <a:tc>
                  <a:txBody>
                    <a:bodyPr/>
                    <a:lstStyle/>
                    <a:p>
                      <a:r>
                        <a:rPr lang="en-US" dirty="0" smtClean="0"/>
                        <a:t>Random Forest</a:t>
                      </a:r>
                      <a:endParaRPr lang="en-US" dirty="0"/>
                    </a:p>
                  </a:txBody>
                  <a:tcPr>
                    <a:solidFill>
                      <a:schemeClr val="accent6"/>
                    </a:solidFill>
                  </a:tcPr>
                </a:tc>
                <a:tc>
                  <a:txBody>
                    <a:bodyPr/>
                    <a:lstStyle/>
                    <a:p>
                      <a:r>
                        <a:rPr lang="en-US" dirty="0" smtClean="0"/>
                        <a:t>0.5082</a:t>
                      </a:r>
                      <a:endParaRPr lang="en-US" b="1" dirty="0"/>
                    </a:p>
                  </a:txBody>
                  <a:tcPr>
                    <a:solidFill>
                      <a:schemeClr val="accent6"/>
                    </a:solidFill>
                  </a:tcPr>
                </a:tc>
                <a:tc>
                  <a:txBody>
                    <a:bodyPr/>
                    <a:lstStyle/>
                    <a:p>
                      <a:r>
                        <a:rPr lang="en-US" dirty="0" smtClean="0"/>
                        <a:t>420034.1152</a:t>
                      </a:r>
                      <a:endParaRPr lang="en-US" dirty="0"/>
                    </a:p>
                  </a:txBody>
                  <a:tcPr>
                    <a:solidFill>
                      <a:schemeClr val="accent6"/>
                    </a:solidFill>
                  </a:tcPr>
                </a:tc>
                <a:tc>
                  <a:txBody>
                    <a:bodyPr/>
                    <a:lstStyle/>
                    <a:p>
                      <a:r>
                        <a:rPr lang="en-US" dirty="0" smtClean="0"/>
                        <a:t>648.1004</a:t>
                      </a:r>
                      <a:endParaRPr lang="en-US" dirty="0"/>
                    </a:p>
                  </a:txBody>
                  <a:tcPr>
                    <a:solidFill>
                      <a:schemeClr val="accent6"/>
                    </a:solidFill>
                  </a:tcPr>
                </a:tc>
                <a:tc>
                  <a:txBody>
                    <a:bodyPr/>
                    <a:lstStyle/>
                    <a:p>
                      <a:r>
                        <a:rPr lang="en-US" dirty="0" smtClean="0"/>
                        <a:t>0.1689</a:t>
                      </a:r>
                      <a:endParaRPr lang="en-US" dirty="0"/>
                    </a:p>
                  </a:txBody>
                  <a:tcPr>
                    <a:solidFill>
                      <a:schemeClr val="accent6"/>
                    </a:solidFill>
                  </a:tcPr>
                </a:tc>
                <a:extLst>
                  <a:ext uri="{0D108BD9-81ED-4DB2-BD59-A6C34878D82A}">
                    <a16:rowId xmlns:a16="http://schemas.microsoft.com/office/drawing/2014/main" val="1950953938"/>
                  </a:ext>
                </a:extLst>
              </a:tr>
            </a:tbl>
          </a:graphicData>
        </a:graphic>
      </p:graphicFrame>
    </p:spTree>
    <p:extLst>
      <p:ext uri="{BB962C8B-B14F-4D97-AF65-F5344CB8AC3E}">
        <p14:creationId xmlns:p14="http://schemas.microsoft.com/office/powerpoint/2010/main" val="3139801689"/>
      </p:ext>
    </p:extLst>
  </p:cSld>
  <p:clrMapOvr>
    <a:masterClrMapping/>
  </p:clrMapOvr>
</p:sld>
</file>

<file path=ppt/theme/theme1.xml><?xml version="1.0" encoding="utf-8"?>
<a:theme xmlns:a="http://schemas.openxmlformats.org/drawingml/2006/main" name="Rental Housing Marketing Plan by Slidesgo">
  <a:themeElements>
    <a:clrScheme name="Simple Light">
      <a:dk1>
        <a:srgbClr val="4C4557"/>
      </a:dk1>
      <a:lt1>
        <a:srgbClr val="BD6877"/>
      </a:lt1>
      <a:dk2>
        <a:srgbClr val="FAE9DC"/>
      </a:dk2>
      <a:lt2>
        <a:srgbClr val="F9D0C8"/>
      </a:lt2>
      <a:accent1>
        <a:srgbClr val="53A789"/>
      </a:accent1>
      <a:accent2>
        <a:srgbClr val="6BDD96"/>
      </a:accent2>
      <a:accent3>
        <a:srgbClr val="332B45"/>
      </a:accent3>
      <a:accent4>
        <a:srgbClr val="FFFFFF"/>
      </a:accent4>
      <a:accent5>
        <a:srgbClr val="FFFFFF"/>
      </a:accent5>
      <a:accent6>
        <a:srgbClr val="FFFFFF"/>
      </a:accent6>
      <a:hlink>
        <a:srgbClr val="4E49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1586</TotalTime>
  <Words>2575</Words>
  <Application>Microsoft Office PowerPoint</Application>
  <PresentationFormat>On-screen Show (16:9)</PresentationFormat>
  <Paragraphs>413</Paragraphs>
  <Slides>25</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Bebas Neue</vt:lpstr>
      <vt:lpstr>Lucida Calligraphy</vt:lpstr>
      <vt:lpstr>Montserrat</vt:lpstr>
      <vt:lpstr>Montserrat Medium</vt:lpstr>
      <vt:lpstr>Raleway</vt:lpstr>
      <vt:lpstr>Raleway Black</vt:lpstr>
      <vt:lpstr>Raleway ExtraBold</vt:lpstr>
      <vt:lpstr>Rental Housing Marketing Plan by Slidesgo</vt:lpstr>
      <vt:lpstr>The Convenience Factor: Residential Valuation Using Machine Learning</vt:lpstr>
      <vt:lpstr>PowerPoint Presentation</vt:lpstr>
      <vt:lpstr>How do external amenities impact rental prices on Build-to-Rent and Single/Multi Family Rental Homes?</vt:lpstr>
      <vt:lpstr>Convenience (As a Feature)</vt:lpstr>
      <vt:lpstr>What Does the Literature Say?</vt:lpstr>
      <vt:lpstr>Features as a Measurement</vt:lpstr>
      <vt:lpstr>OUR GUIDING PRINCIPLES</vt:lpstr>
      <vt:lpstr>ROADMAP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MLR: Distance</vt:lpstr>
      <vt:lpstr>Random Forest: Distance</vt:lpstr>
      <vt:lpstr>Random Forest: Distance, Partial Dependency Display</vt:lpstr>
      <vt:lpstr>PowerPoint Presentation</vt:lpstr>
      <vt:lpstr>Random Forest: Density</vt:lpstr>
      <vt:lpstr>XGBoost: Density</vt:lpstr>
      <vt:lpstr>Random Forest: Density, Partial Dependency Display (One Mile)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Convenience Factor: Residential Valuation Using Machine Learning</dc:title>
  <cp:lastModifiedBy>Daniel Immediato</cp:lastModifiedBy>
  <cp:revision>154</cp:revision>
  <dcterms:modified xsi:type="dcterms:W3CDTF">2024-11-05T01:39:45Z</dcterms:modified>
</cp:coreProperties>
</file>